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28"/>
  </p:notesMasterIdLst>
  <p:handoutMasterIdLst>
    <p:handoutMasterId r:id="rId29"/>
  </p:handoutMasterIdLst>
  <p:sldIdLst>
    <p:sldId id="256" r:id="rId5"/>
    <p:sldId id="427" r:id="rId6"/>
    <p:sldId id="258" r:id="rId7"/>
    <p:sldId id="487" r:id="rId8"/>
    <p:sldId id="488" r:id="rId9"/>
    <p:sldId id="489" r:id="rId10"/>
    <p:sldId id="490" r:id="rId11"/>
    <p:sldId id="289" r:id="rId12"/>
    <p:sldId id="285" r:id="rId13"/>
    <p:sldId id="424" r:id="rId14"/>
    <p:sldId id="486" r:id="rId15"/>
    <p:sldId id="329" r:id="rId16"/>
    <p:sldId id="320" r:id="rId17"/>
    <p:sldId id="480" r:id="rId18"/>
    <p:sldId id="481" r:id="rId19"/>
    <p:sldId id="482" r:id="rId20"/>
    <p:sldId id="484" r:id="rId21"/>
    <p:sldId id="485" r:id="rId22"/>
    <p:sldId id="312" r:id="rId23"/>
    <p:sldId id="435" r:id="rId24"/>
    <p:sldId id="306" r:id="rId25"/>
    <p:sldId id="304" r:id="rId26"/>
    <p:sldId id="380"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577FC09-9D77-4E4B-B812-592CEAD4E0E6}">
          <p14:sldIdLst/>
        </p14:section>
        <p14:section name="Default Section" id="{177EEECE-BE14-CD46-B7D7-E2DFD1599413}">
          <p14:sldIdLst>
            <p14:sldId id="256"/>
            <p14:sldId id="427"/>
            <p14:sldId id="258"/>
            <p14:sldId id="487"/>
            <p14:sldId id="488"/>
            <p14:sldId id="489"/>
            <p14:sldId id="490"/>
            <p14:sldId id="289"/>
            <p14:sldId id="285"/>
            <p14:sldId id="424"/>
            <p14:sldId id="486"/>
            <p14:sldId id="329"/>
            <p14:sldId id="320"/>
            <p14:sldId id="480"/>
            <p14:sldId id="481"/>
            <p14:sldId id="482"/>
            <p14:sldId id="484"/>
            <p14:sldId id="485"/>
            <p14:sldId id="312"/>
            <p14:sldId id="435"/>
            <p14:sldId id="306"/>
            <p14:sldId id="304"/>
            <p14:sldId id="380"/>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BA"/>
    <a:srgbClr val="DDE5ED"/>
    <a:srgbClr val="73CBF2"/>
    <a:srgbClr val="003459"/>
    <a:srgbClr val="005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38" autoAdjust="0"/>
    <p:restoredTop sz="66713" autoAdjust="0"/>
  </p:normalViewPr>
  <p:slideViewPr>
    <p:cSldViewPr>
      <p:cViewPr varScale="1">
        <p:scale>
          <a:sx n="55" d="100"/>
          <a:sy n="55" d="100"/>
        </p:scale>
        <p:origin x="1752" y="38"/>
      </p:cViewPr>
      <p:guideLst>
        <p:guide orient="horz" pos="2880"/>
        <p:guide pos="2160"/>
      </p:guideLst>
    </p:cSldViewPr>
  </p:slideViewPr>
  <p:notesTextViewPr>
    <p:cViewPr>
      <p:scale>
        <a:sx n="3" d="2"/>
        <a:sy n="3" d="2"/>
      </p:scale>
      <p:origin x="0" y="0"/>
    </p:cViewPr>
  </p:notesTextViewPr>
  <p:sorterViewPr>
    <p:cViewPr varScale="1">
      <p:scale>
        <a:sx n="1" d="1"/>
        <a:sy n="1" d="1"/>
      </p:scale>
      <p:origin x="0" y="-5232"/>
    </p:cViewPr>
  </p:sorterViewPr>
  <p:notesViewPr>
    <p:cSldViewPr>
      <p:cViewPr>
        <p:scale>
          <a:sx n="66" d="100"/>
          <a:sy n="66" d="100"/>
        </p:scale>
        <p:origin x="4254" y="4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886" y="0"/>
            <a:ext cx="3038319" cy="465242"/>
          </a:xfrm>
          <a:prstGeom prst="rect">
            <a:avLst/>
          </a:prstGeom>
        </p:spPr>
        <p:txBody>
          <a:bodyPr vert="horz" lIns="91427" tIns="45713" rIns="91427" bIns="45713" rtlCol="0"/>
          <a:lstStyle>
            <a:lvl1pPr algn="r">
              <a:defRPr sz="1200"/>
            </a:lvl1pPr>
          </a:lstStyle>
          <a:p>
            <a:fld id="{2ABE170B-4298-494B-8ABA-B2C56C7F9E61}" type="datetimeFigureOut">
              <a:rPr lang="en-US" smtClean="0"/>
              <a:t>11/13/2025</a:t>
            </a:fld>
            <a:endParaRPr lang="en-US"/>
          </a:p>
        </p:txBody>
      </p:sp>
      <p:sp>
        <p:nvSpPr>
          <p:cNvPr id="4" name="Footer Placeholder 3"/>
          <p:cNvSpPr>
            <a:spLocks noGrp="1"/>
          </p:cNvSpPr>
          <p:nvPr>
            <p:ph type="ftr" sz="quarter" idx="2"/>
          </p:nvPr>
        </p:nvSpPr>
        <p:spPr>
          <a:xfrm>
            <a:off x="0" y="8831160"/>
            <a:ext cx="3038319" cy="465240"/>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886" y="8831160"/>
            <a:ext cx="3038319" cy="465240"/>
          </a:xfrm>
          <a:prstGeom prst="rect">
            <a:avLst/>
          </a:prstGeom>
        </p:spPr>
        <p:txBody>
          <a:bodyPr vert="horz" lIns="91427" tIns="45713" rIns="91427" bIns="45713" rtlCol="0" anchor="b"/>
          <a:lstStyle>
            <a:lvl1pPr algn="r">
              <a:defRPr sz="1200"/>
            </a:lvl1pPr>
          </a:lstStyle>
          <a:p>
            <a:fld id="{F20EEA68-A4C3-453C-B503-171A6305666F}" type="slidenum">
              <a:rPr lang="en-US" smtClean="0"/>
              <a:t>‹#›</a:t>
            </a:fld>
            <a:endParaRPr lang="en-US"/>
          </a:p>
        </p:txBody>
      </p:sp>
    </p:spTree>
    <p:extLst>
      <p:ext uri="{BB962C8B-B14F-4D97-AF65-F5344CB8AC3E}">
        <p14:creationId xmlns:p14="http://schemas.microsoft.com/office/powerpoint/2010/main" val="2662281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972"/>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734" y="2"/>
            <a:ext cx="3037840" cy="466972"/>
          </a:xfrm>
          <a:prstGeom prst="rect">
            <a:avLst/>
          </a:prstGeom>
        </p:spPr>
        <p:txBody>
          <a:bodyPr vert="horz" lIns="91427" tIns="45713" rIns="91427" bIns="45713" rtlCol="0"/>
          <a:lstStyle>
            <a:lvl1pPr algn="r">
              <a:defRPr sz="1200"/>
            </a:lvl1pPr>
          </a:lstStyle>
          <a:p>
            <a:fld id="{5C71477F-02E6-4F5A-AB07-9676725D5BAA}" type="datetimeFigureOut">
              <a:rPr lang="en-US" smtClean="0"/>
              <a:t>11/13/2025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040" y="4473894"/>
            <a:ext cx="5608320" cy="3660456"/>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30"/>
            <a:ext cx="3037840" cy="466971"/>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29430"/>
            <a:ext cx="3037840" cy="466971"/>
          </a:xfrm>
          <a:prstGeom prst="rect">
            <a:avLst/>
          </a:prstGeom>
        </p:spPr>
        <p:txBody>
          <a:bodyPr vert="horz" lIns="91427" tIns="45713" rIns="91427" bIns="45713" rtlCol="0" anchor="b"/>
          <a:lstStyle>
            <a:lvl1pPr algn="r">
              <a:defRPr sz="1200"/>
            </a:lvl1pPr>
          </a:lstStyle>
          <a:p>
            <a:fld id="{1B68A547-F7AC-483A-9A36-9690506AB0D0}" type="slidenum">
              <a:rPr lang="en-US" smtClean="0"/>
              <a:t>‹#›</a:t>
            </a:fld>
            <a:endParaRPr lang="en-US"/>
          </a:p>
        </p:txBody>
      </p:sp>
    </p:spTree>
    <p:extLst>
      <p:ext uri="{BB962C8B-B14F-4D97-AF65-F5344CB8AC3E}">
        <p14:creationId xmlns:p14="http://schemas.microsoft.com/office/powerpoint/2010/main" val="57555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52525"/>
            <a:ext cx="5575300" cy="3136900"/>
          </a:xfrm>
        </p:spPr>
      </p:sp>
      <p:sp>
        <p:nvSpPr>
          <p:cNvPr id="3" name="Notes Placeholder 2"/>
          <p:cNvSpPr>
            <a:spLocks noGrp="1"/>
          </p:cNvSpPr>
          <p:nvPr>
            <p:ph type="body" idx="1"/>
          </p:nvPr>
        </p:nvSpPr>
        <p:spPr/>
        <p:txBody>
          <a:bodyPr/>
          <a:lstStyle/>
          <a:p>
            <a:r>
              <a:rPr lang="en-US" dirty="0"/>
              <a:t>Welcome to Kansas RTAP Passenger Safety and Sensitivity</a:t>
            </a:r>
          </a:p>
        </p:txBody>
      </p:sp>
      <p:sp>
        <p:nvSpPr>
          <p:cNvPr id="4" name="Slide Number Placeholder 3"/>
          <p:cNvSpPr>
            <a:spLocks noGrp="1"/>
          </p:cNvSpPr>
          <p:nvPr>
            <p:ph type="sldNum" sz="quarter" idx="5"/>
          </p:nvPr>
        </p:nvSpPr>
        <p:spPr/>
        <p:txBody>
          <a:bodyPr/>
          <a:lstStyle/>
          <a:p>
            <a:fld id="{1B68A547-F7AC-483A-9A36-9690506AB0D0}" type="slidenum">
              <a:rPr lang="en-US" smtClean="0"/>
              <a:t>1</a:t>
            </a:fld>
            <a:endParaRPr lang="en-US"/>
          </a:p>
        </p:txBody>
      </p:sp>
    </p:spTree>
    <p:extLst>
      <p:ext uri="{BB962C8B-B14F-4D97-AF65-F5344CB8AC3E}">
        <p14:creationId xmlns:p14="http://schemas.microsoft.com/office/powerpoint/2010/main" val="1462152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10</a:t>
            </a:fld>
            <a:endParaRPr lang="en-US"/>
          </a:p>
        </p:txBody>
      </p:sp>
    </p:spTree>
    <p:extLst>
      <p:ext uri="{BB962C8B-B14F-4D97-AF65-F5344CB8AC3E}">
        <p14:creationId xmlns:p14="http://schemas.microsoft.com/office/powerpoint/2010/main" val="57934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4593906"/>
          </a:xfrm>
        </p:spPr>
        <p:txBody>
          <a:bodyPr/>
          <a:lstStyle/>
          <a:p>
            <a:pPr marL="0" lvl="1">
              <a:buFont typeface="+mj-lt"/>
              <a:buAutoNum type="arabicPeriod"/>
            </a:pPr>
            <a:r>
              <a:rPr lang="en-US" sz="1100" dirty="0">
                <a:solidFill>
                  <a:srgbClr val="000000"/>
                </a:solidFill>
                <a:latin typeface="+mj-lt"/>
                <a:ea typeface="Calibri (MS)"/>
                <a:cs typeface="Calibri (MS)"/>
                <a:sym typeface="Calibri (MS)"/>
              </a:rPr>
              <a:t>First, greet the passenger, then ask how they would like to be assisted.</a:t>
            </a:r>
          </a:p>
          <a:p>
            <a:pPr marL="0" lvl="1">
              <a:buFont typeface="+mj-lt"/>
              <a:buAutoNum type="arabicPeriod"/>
            </a:pPr>
            <a:r>
              <a:rPr lang="en-US" sz="1100" dirty="0">
                <a:solidFill>
                  <a:srgbClr val="000000"/>
                </a:solidFill>
                <a:latin typeface="+mj-lt"/>
                <a:ea typeface="Calibri (MS)"/>
                <a:cs typeface="Calibri (MS)"/>
                <a:sym typeface="Calibri (MS)"/>
              </a:rPr>
              <a:t>After you learn how to best assist, follow the passenger’s instructions.</a:t>
            </a:r>
          </a:p>
          <a:p>
            <a:pPr marL="0" lvl="1">
              <a:buFont typeface="+mj-lt"/>
              <a:buAutoNum type="arabicPeriod"/>
            </a:pPr>
            <a:r>
              <a:rPr lang="en-US" sz="1100" dirty="0">
                <a:solidFill>
                  <a:srgbClr val="000000"/>
                </a:solidFill>
                <a:latin typeface="+mj-lt"/>
                <a:ea typeface="Calibri (MS)"/>
                <a:cs typeface="Calibri (MS)"/>
                <a:sym typeface="Calibri (MS)"/>
              </a:rPr>
              <a:t>Emphasizes the person, not the disability, by placing the person first</a:t>
            </a:r>
          </a:p>
          <a:p>
            <a:pPr marL="0" lvl="1">
              <a:buFont typeface="+mj-lt"/>
              <a:buAutoNum type="arabicPeriod"/>
            </a:pPr>
            <a:r>
              <a:rPr lang="en-US" sz="1100" dirty="0">
                <a:solidFill>
                  <a:srgbClr val="000000"/>
                </a:solidFill>
                <a:latin typeface="+mj-lt"/>
                <a:ea typeface="Calibri (MS)"/>
                <a:cs typeface="Calibri (MS)"/>
                <a:sym typeface="Calibri (MS)"/>
              </a:rPr>
              <a:t>Recognizes that the disability is not the primary, defining characteristic of an individual</a:t>
            </a:r>
          </a:p>
          <a:p>
            <a:pPr marL="0" lvl="1">
              <a:buFont typeface="+mj-lt"/>
              <a:buAutoNum type="arabicPeriod"/>
            </a:pPr>
            <a:r>
              <a:rPr lang="en-US" sz="1100" dirty="0">
                <a:solidFill>
                  <a:srgbClr val="000000"/>
                </a:solidFill>
                <a:latin typeface="+mj-lt"/>
                <a:ea typeface="Calibri (MS)"/>
                <a:cs typeface="Calibri (MS)"/>
                <a:sym typeface="Calibri (MS)"/>
              </a:rPr>
              <a:t>Is only one of several aspects of the whole person</a:t>
            </a:r>
          </a:p>
          <a:p>
            <a:pPr marL="0" lvl="1">
              <a:buFont typeface="+mj-lt"/>
              <a:buAutoNum type="arabicPeriod"/>
            </a:pPr>
            <a:r>
              <a:rPr lang="en-US" sz="1100" dirty="0">
                <a:solidFill>
                  <a:srgbClr val="000000"/>
                </a:solidFill>
                <a:latin typeface="+mj-lt"/>
                <a:ea typeface="Calibri (MS)"/>
                <a:cs typeface="Calibri (MS)"/>
                <a:sym typeface="Calibri (MS)"/>
              </a:rPr>
              <a:t>While “special needs” is often used with good intentions, it’s vague, outdated and over time has become offensive to many.</a:t>
            </a:r>
          </a:p>
          <a:p>
            <a:pPr marL="410209" lvl="1" indent="-205105">
              <a:lnSpc>
                <a:spcPts val="2279"/>
              </a:lnSpc>
              <a:buFont typeface="Arial"/>
              <a:buChar char="•"/>
            </a:pPr>
            <a:endParaRPr lang="en-US" sz="1899" dirty="0">
              <a:solidFill>
                <a:srgbClr val="000000"/>
              </a:solidFill>
              <a:latin typeface="Calibri (MS)"/>
              <a:ea typeface="Calibri (MS)"/>
              <a:cs typeface="Calibri (MS)"/>
              <a:sym typeface="Calibri (MS)"/>
            </a:endParaRPr>
          </a:p>
          <a:p>
            <a:pPr marL="410209" lvl="1" indent="-205105">
              <a:lnSpc>
                <a:spcPts val="2279"/>
              </a:lnSpc>
              <a:buAutoNum type="arabicPeriod"/>
            </a:pPr>
            <a:endParaRPr lang="en-US" sz="1899" dirty="0">
              <a:solidFill>
                <a:srgbClr val="000000"/>
              </a:solidFill>
              <a:latin typeface="Calibri (MS)"/>
              <a:ea typeface="Calibri (MS)"/>
              <a:cs typeface="Calibri (MS)"/>
              <a:sym typeface="Calibri (MS)"/>
            </a:endParaRP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11</a:t>
            </a:fld>
            <a:endParaRPr lang="en-US"/>
          </a:p>
        </p:txBody>
      </p:sp>
    </p:spTree>
    <p:extLst>
      <p:ext uri="{BB962C8B-B14F-4D97-AF65-F5344CB8AC3E}">
        <p14:creationId xmlns:p14="http://schemas.microsoft.com/office/powerpoint/2010/main" val="3686739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12</a:t>
            </a:fld>
            <a:endParaRPr lang="en-US"/>
          </a:p>
        </p:txBody>
      </p:sp>
    </p:spTree>
    <p:extLst>
      <p:ext uri="{BB962C8B-B14F-4D97-AF65-F5344CB8AC3E}">
        <p14:creationId xmlns:p14="http://schemas.microsoft.com/office/powerpoint/2010/main" val="352576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0000"/>
                </a:solidFill>
                <a:latin typeface="+mj-lt"/>
                <a:ea typeface="Calibri (MS)"/>
                <a:cs typeface="Calibri (MS)"/>
                <a:sym typeface="Calibri (MS)"/>
              </a:rPr>
              <a:t>According to the 2020 Census, the U.S. population age 65 and older </a:t>
            </a:r>
            <a:r>
              <a:rPr lang="en-US" sz="1100" b="1" dirty="0">
                <a:solidFill>
                  <a:srgbClr val="000000"/>
                </a:solidFill>
                <a:latin typeface="+mj-lt"/>
                <a:ea typeface="Calibri (MS) Bold"/>
                <a:cs typeface="Calibri (MS) Bold"/>
                <a:sym typeface="Calibri (MS) Bold"/>
              </a:rPr>
              <a:t>grew nearly five times faster than the total population </a:t>
            </a:r>
            <a:r>
              <a:rPr lang="en-US" sz="1100" dirty="0">
                <a:solidFill>
                  <a:srgbClr val="000000"/>
                </a:solidFill>
                <a:latin typeface="+mj-lt"/>
                <a:ea typeface="Calibri (MS)"/>
                <a:cs typeface="Calibri (MS)"/>
                <a:sym typeface="Calibri (MS)"/>
              </a:rPr>
              <a:t>over the 100 years from 1920 to 2020.</a:t>
            </a:r>
          </a:p>
          <a:p>
            <a:endParaRPr lang="en-US" sz="1100" dirty="0">
              <a:solidFill>
                <a:srgbClr val="000000"/>
              </a:solidFill>
              <a:latin typeface="+mj-lt"/>
              <a:ea typeface="Calibri (MS)"/>
              <a:cs typeface="Calibri (MS)"/>
              <a:sym typeface="Calibri (MS)"/>
            </a:endParaRPr>
          </a:p>
          <a:p>
            <a:r>
              <a:rPr lang="en-US" sz="1100" dirty="0">
                <a:solidFill>
                  <a:srgbClr val="000000"/>
                </a:solidFill>
                <a:latin typeface="+mj-lt"/>
                <a:ea typeface="Calibri (MS)"/>
                <a:cs typeface="Calibri (MS)"/>
                <a:sym typeface="Calibri (MS)"/>
              </a:rPr>
              <a:t>In 2020, the older population reached 55.8 million or </a:t>
            </a:r>
            <a:r>
              <a:rPr lang="en-US" sz="1100" b="1" dirty="0">
                <a:solidFill>
                  <a:srgbClr val="000000"/>
                </a:solidFill>
                <a:latin typeface="+mj-lt"/>
                <a:ea typeface="Calibri (MS) Bold"/>
                <a:cs typeface="Calibri (MS) Bold"/>
                <a:sym typeface="Calibri (MS) Bold"/>
              </a:rPr>
              <a:t>16.8% of the population of the United States</a:t>
            </a:r>
            <a:r>
              <a:rPr lang="en-US" sz="1100" dirty="0">
                <a:solidFill>
                  <a:srgbClr val="000000"/>
                </a:solidFill>
                <a:latin typeface="+mj-lt"/>
                <a:ea typeface="Calibri (MS)"/>
                <a:cs typeface="Calibri (MS)"/>
                <a:sym typeface="Calibri (MS)"/>
              </a:rPr>
              <a:t>. </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13</a:t>
            </a:fld>
            <a:endParaRPr lang="en-US"/>
          </a:p>
        </p:txBody>
      </p:sp>
    </p:spTree>
    <p:extLst>
      <p:ext uri="{BB962C8B-B14F-4D97-AF65-F5344CB8AC3E}">
        <p14:creationId xmlns:p14="http://schemas.microsoft.com/office/powerpoint/2010/main" val="205630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984306"/>
          </a:xfrm>
        </p:spPr>
        <p:txBody>
          <a:bodyPr/>
          <a:lstStyle/>
          <a:p>
            <a:pPr>
              <a:spcAft>
                <a:spcPts val="450"/>
              </a:spcAft>
            </a:pPr>
            <a:r>
              <a:rPr lang="en-US" sz="1000" b="1" u="sng" dirty="0">
                <a:latin typeface="+mj-lt"/>
              </a:rPr>
              <a:t>Steps can be challenging</a:t>
            </a:r>
            <a:r>
              <a:rPr lang="en-US" sz="1000" dirty="0">
                <a:latin typeface="+mj-lt"/>
              </a:rPr>
              <a:t> for people with balance issues, poor vision, or a fear of falling. Steps become problematic if they are too high, lack handrails, or have unmarked edges.</a:t>
            </a:r>
          </a:p>
          <a:p>
            <a:pPr>
              <a:spcAft>
                <a:spcPts val="450"/>
              </a:spcAft>
            </a:pPr>
            <a:r>
              <a:rPr lang="en-US" sz="1000" b="1" u="sng" dirty="0">
                <a:latin typeface="+mj-lt"/>
              </a:rPr>
              <a:t>Frequent or sudden stops or starts can be difficult</a:t>
            </a:r>
            <a:r>
              <a:rPr lang="en-US" sz="1000" b="1" dirty="0">
                <a:latin typeface="+mj-lt"/>
              </a:rPr>
              <a:t>.  </a:t>
            </a:r>
            <a:r>
              <a:rPr lang="en-US" sz="1000" dirty="0">
                <a:latin typeface="+mj-lt"/>
              </a:rPr>
              <a:t>A sudden lurch in the vehicle can cause a person to lose footing.</a:t>
            </a:r>
          </a:p>
          <a:p>
            <a:pPr>
              <a:spcAft>
                <a:spcPts val="450"/>
              </a:spcAft>
            </a:pPr>
            <a:r>
              <a:rPr lang="en-US" sz="1000" b="1" u="sng" dirty="0">
                <a:latin typeface="+mj-lt"/>
              </a:rPr>
              <a:t>Slippery surfaces due to weather</a:t>
            </a:r>
            <a:r>
              <a:rPr lang="en-US" sz="1000" b="1" dirty="0">
                <a:latin typeface="+mj-lt"/>
              </a:rPr>
              <a:t>.  </a:t>
            </a:r>
            <a:r>
              <a:rPr lang="en-US" sz="1000" dirty="0">
                <a:latin typeface="+mj-lt"/>
              </a:rPr>
              <a:t>A wet or icy surface may reduce grip between the shoe and the ground increasing the likelihood of a fall.</a:t>
            </a:r>
          </a:p>
          <a:p>
            <a:pPr>
              <a:spcAft>
                <a:spcPts val="450"/>
              </a:spcAft>
            </a:pPr>
            <a:r>
              <a:rPr lang="en-US" sz="1000" b="1" u="sng" dirty="0">
                <a:latin typeface="+mj-lt"/>
              </a:rPr>
              <a:t>Personal items in the aisle</a:t>
            </a:r>
            <a:r>
              <a:rPr lang="en-US" sz="1000" b="1" dirty="0">
                <a:latin typeface="+mj-lt"/>
              </a:rPr>
              <a:t>. </a:t>
            </a:r>
            <a:r>
              <a:rPr lang="en-US" sz="1000" dirty="0">
                <a:latin typeface="+mj-lt"/>
              </a:rPr>
              <a:t>Items in the aisle can become tripping hazards for the passengers and the driver.</a:t>
            </a:r>
          </a:p>
          <a:p>
            <a:pPr>
              <a:spcAft>
                <a:spcPts val="450"/>
              </a:spcAft>
            </a:pPr>
            <a:r>
              <a:rPr lang="en-US" sz="1000" b="1" u="sng" dirty="0">
                <a:latin typeface="+mj-lt"/>
              </a:rPr>
              <a:t>Crowded vehicle</a:t>
            </a:r>
            <a:r>
              <a:rPr lang="en-US" sz="1000" b="1" dirty="0">
                <a:latin typeface="+mj-lt"/>
              </a:rPr>
              <a:t>. </a:t>
            </a:r>
            <a:r>
              <a:rPr lang="en-US" sz="1000" dirty="0">
                <a:latin typeface="+mj-lt"/>
              </a:rPr>
              <a:t>On larger vehicles that carry more passengers, there may not be an available seat or grab rail to reduce the risk of falling.</a:t>
            </a:r>
          </a:p>
          <a:p>
            <a:pPr>
              <a:spcAft>
                <a:spcPts val="450"/>
              </a:spcAft>
            </a:pPr>
            <a:r>
              <a:rPr lang="en-US" sz="1000" b="1" u="sng" dirty="0">
                <a:latin typeface="+mj-lt"/>
              </a:rPr>
              <a:t>Dark interiors are hazardous</a:t>
            </a:r>
            <a:r>
              <a:rPr lang="en-US" sz="1000" b="1" dirty="0">
                <a:latin typeface="+mj-lt"/>
              </a:rPr>
              <a:t>.  </a:t>
            </a:r>
            <a:r>
              <a:rPr lang="en-US" sz="1000" dirty="0">
                <a:latin typeface="+mj-lt"/>
              </a:rPr>
              <a:t>Inadequate lighting makes it difficult to see and avoid tripping hazards.</a:t>
            </a:r>
            <a:r>
              <a:rPr lang="en-US" sz="1000" b="1" u="sng" dirty="0">
                <a:latin typeface="+mj-lt"/>
              </a:rPr>
              <a:t> </a:t>
            </a:r>
          </a:p>
          <a:p>
            <a:pPr>
              <a:spcAft>
                <a:spcPts val="450"/>
              </a:spcAft>
            </a:pPr>
            <a:r>
              <a:rPr lang="en-US" sz="1000" b="1" u="sng" dirty="0">
                <a:latin typeface="+mj-lt"/>
              </a:rPr>
              <a:t>Wheelchair Retractors Left in the track and not put up after each use</a:t>
            </a:r>
            <a:r>
              <a:rPr lang="en-US" sz="1000" b="1" dirty="0">
                <a:latin typeface="+mj-lt"/>
              </a:rPr>
              <a:t>.  </a:t>
            </a:r>
            <a:r>
              <a:rPr lang="en-US" sz="1000" dirty="0">
                <a:latin typeface="+mj-lt"/>
              </a:rPr>
              <a:t>Create tripping hazards for those boarding using the lift.</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14</a:t>
            </a:fld>
            <a:endParaRPr lang="en-US"/>
          </a:p>
        </p:txBody>
      </p:sp>
    </p:spTree>
    <p:extLst>
      <p:ext uri="{BB962C8B-B14F-4D97-AF65-F5344CB8AC3E}">
        <p14:creationId xmlns:p14="http://schemas.microsoft.com/office/powerpoint/2010/main" val="3609070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15</a:t>
            </a:fld>
            <a:endParaRPr lang="en-US"/>
          </a:p>
        </p:txBody>
      </p:sp>
    </p:spTree>
    <p:extLst>
      <p:ext uri="{BB962C8B-B14F-4D97-AF65-F5344CB8AC3E}">
        <p14:creationId xmlns:p14="http://schemas.microsoft.com/office/powerpoint/2010/main" val="332452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your passengers regularly.  Maybe more than most people in their lives.  You may notice changes in the appearance, behavior, interaction with you and other passengers, which may mean they are experiencing a health issue, or something worse. </a:t>
            </a:r>
          </a:p>
          <a:p>
            <a:endParaRPr lang="en-US" dirty="0"/>
          </a:p>
          <a:p>
            <a:r>
              <a:rPr lang="en-US" dirty="0"/>
              <a:t>Any unusual changes in behavior or appearance may be a sign that your passenger is experiencing some form of stress that may be detrimental to their health.  These are some examples of what you may witness. </a:t>
            </a:r>
          </a:p>
          <a:p>
            <a:endParaRPr lang="en-US" dirty="0"/>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16</a:t>
            </a:fld>
            <a:endParaRPr lang="en-US"/>
          </a:p>
        </p:txBody>
      </p:sp>
    </p:spTree>
    <p:extLst>
      <p:ext uri="{BB962C8B-B14F-4D97-AF65-F5344CB8AC3E}">
        <p14:creationId xmlns:p14="http://schemas.microsoft.com/office/powerpoint/2010/main" val="82865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4670106"/>
          </a:xfrm>
        </p:spPr>
        <p:txBody>
          <a:bodyPr/>
          <a:lstStyle/>
          <a:p>
            <a:pPr marL="205104" lvl="1"/>
            <a:r>
              <a:rPr lang="en-US" sz="1000" dirty="0">
                <a:solidFill>
                  <a:srgbClr val="000000"/>
                </a:solidFill>
                <a:latin typeface="+mj-lt"/>
                <a:ea typeface="Calibri (MS)"/>
                <a:cs typeface="Calibri (MS)"/>
                <a:sym typeface="Calibri (MS)"/>
              </a:rPr>
              <a:t>Elder abuse is a silent problem that robs seniors of their dignity, security, and—in some cases—costs them their lives. Perpetrators include children, other family members, and spouses, as well as staff at nursing homes, assisted living and other facilities. In almost </a:t>
            </a:r>
            <a:r>
              <a:rPr lang="en-US" sz="1000" b="1" dirty="0">
                <a:solidFill>
                  <a:srgbClr val="000000"/>
                </a:solidFill>
                <a:latin typeface="+mj-lt"/>
                <a:ea typeface="Calibri (MS) Bold"/>
                <a:cs typeface="Calibri (MS) Bold"/>
                <a:sym typeface="Calibri (MS) Bold"/>
              </a:rPr>
              <a:t>60%</a:t>
            </a:r>
            <a:r>
              <a:rPr lang="en-US" sz="1000" dirty="0">
                <a:solidFill>
                  <a:srgbClr val="000000"/>
                </a:solidFill>
                <a:latin typeface="+mj-lt"/>
                <a:ea typeface="Calibri (MS)"/>
                <a:cs typeface="Calibri (MS)"/>
                <a:sym typeface="Calibri (MS)"/>
              </a:rPr>
              <a:t> of elder abuse and neglect incidents, the perpetrator is a family member.</a:t>
            </a:r>
          </a:p>
          <a:p>
            <a:r>
              <a:rPr lang="en-US" sz="1000" b="1" dirty="0">
                <a:solidFill>
                  <a:srgbClr val="000000"/>
                </a:solidFill>
                <a:latin typeface="+mj-lt"/>
                <a:ea typeface="Calibri (MS) Bold"/>
                <a:cs typeface="Calibri (MS) Bold"/>
                <a:sym typeface="Calibri (MS) Bold"/>
              </a:rPr>
              <a:t>Steps you can take to respond if you notice a senior in distress.</a:t>
            </a:r>
          </a:p>
          <a:p>
            <a:pPr marL="410209" lvl="1" indent="-205105">
              <a:buFont typeface="Arial"/>
              <a:buChar char="•"/>
            </a:pPr>
            <a:r>
              <a:rPr lang="en-US" sz="1000" dirty="0">
                <a:solidFill>
                  <a:srgbClr val="000000"/>
                </a:solidFill>
                <a:latin typeface="+mj-lt"/>
                <a:ea typeface="Calibri (MS)"/>
                <a:cs typeface="Calibri (MS)"/>
                <a:sym typeface="Calibri (MS)"/>
              </a:rPr>
              <a:t>DO NOT REMAIN SILENT.</a:t>
            </a:r>
          </a:p>
          <a:p>
            <a:pPr marL="410209" lvl="1" indent="-205105">
              <a:buFont typeface="Arial"/>
              <a:buChar char="•"/>
            </a:pPr>
            <a:r>
              <a:rPr lang="en-US" sz="1000" dirty="0">
                <a:solidFill>
                  <a:srgbClr val="000000"/>
                </a:solidFill>
                <a:latin typeface="+mj-lt"/>
                <a:ea typeface="Calibri (MS)"/>
                <a:cs typeface="Calibri (MS)"/>
                <a:sym typeface="Calibri (MS)"/>
              </a:rPr>
              <a:t>Do not think others will notice or take care of the problem.</a:t>
            </a:r>
          </a:p>
          <a:p>
            <a:pPr marL="410209" lvl="1" indent="-205105">
              <a:buFont typeface="Arial"/>
              <a:buChar char="•"/>
            </a:pPr>
            <a:r>
              <a:rPr lang="en-US" sz="1000" dirty="0">
                <a:solidFill>
                  <a:srgbClr val="000000"/>
                </a:solidFill>
                <a:latin typeface="+mj-lt"/>
                <a:ea typeface="Calibri (MS)"/>
                <a:cs typeface="Calibri (MS)"/>
                <a:sym typeface="Calibri (MS)"/>
              </a:rPr>
              <a:t>Speak with a supervisor about your concerns.</a:t>
            </a:r>
          </a:p>
          <a:p>
            <a:pPr marL="410209" lvl="1" indent="-205105">
              <a:buFont typeface="Arial"/>
              <a:buChar char="•"/>
            </a:pPr>
            <a:r>
              <a:rPr lang="en-US" sz="1000" dirty="0">
                <a:solidFill>
                  <a:srgbClr val="000000"/>
                </a:solidFill>
                <a:latin typeface="+mj-lt"/>
                <a:ea typeface="Calibri (MS)"/>
                <a:cs typeface="Calibri (MS)"/>
                <a:sym typeface="Calibri (MS)"/>
              </a:rPr>
              <a:t>If you believe someone is in immediate danger, CALL 911.</a:t>
            </a:r>
          </a:p>
          <a:p>
            <a:r>
              <a:rPr lang="en-US" sz="1000" b="1" dirty="0">
                <a:solidFill>
                  <a:srgbClr val="000000"/>
                </a:solidFill>
                <a:latin typeface="+mj-lt"/>
                <a:ea typeface="Calibri (MS) Bold"/>
                <a:cs typeface="Calibri (MS) Bold"/>
                <a:sym typeface="Calibri (MS) Bold"/>
              </a:rPr>
              <a:t>What you are witnessing may be more than a senior in distress.</a:t>
            </a:r>
          </a:p>
          <a:p>
            <a:pPr marL="410209" lvl="1" indent="-205105">
              <a:buFont typeface="Arial"/>
              <a:buChar char="•"/>
            </a:pPr>
            <a:r>
              <a:rPr lang="en-US" sz="1000" dirty="0">
                <a:solidFill>
                  <a:srgbClr val="000000"/>
                </a:solidFill>
                <a:latin typeface="+mj-lt"/>
                <a:ea typeface="Calibri (MS)"/>
                <a:cs typeface="Calibri (MS)"/>
                <a:sym typeface="Calibri (MS)"/>
              </a:rPr>
              <a:t>You may be witnessing elder abuse.</a:t>
            </a:r>
          </a:p>
          <a:p>
            <a:pPr marL="410209" lvl="1" indent="-205105">
              <a:buFont typeface="Arial"/>
              <a:buChar char="•"/>
            </a:pPr>
            <a:r>
              <a:rPr lang="en-US" sz="1000" dirty="0">
                <a:solidFill>
                  <a:srgbClr val="000000"/>
                </a:solidFill>
                <a:latin typeface="+mj-lt"/>
                <a:ea typeface="Calibri (MS)"/>
                <a:cs typeface="Calibri (MS)"/>
                <a:sym typeface="Calibri (MS)"/>
              </a:rPr>
              <a:t>As many as 5 million older Americans are abused each year.</a:t>
            </a:r>
          </a:p>
          <a:p>
            <a:pPr marL="410209" lvl="1" indent="-205105">
              <a:buFont typeface="Arial"/>
              <a:buChar char="•"/>
            </a:pPr>
            <a:r>
              <a:rPr lang="en-US" sz="1000" dirty="0">
                <a:solidFill>
                  <a:srgbClr val="000000"/>
                </a:solidFill>
                <a:latin typeface="+mj-lt"/>
                <a:ea typeface="Calibri (MS)"/>
                <a:cs typeface="Calibri (MS)"/>
                <a:sym typeface="Calibri (MS)"/>
              </a:rPr>
              <a:t>Annual loss of victims of financial abuse is estimated to be between $2.6 and $36.5 billion.</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17</a:t>
            </a:fld>
            <a:endParaRPr lang="en-US"/>
          </a:p>
        </p:txBody>
      </p:sp>
    </p:spTree>
    <p:extLst>
      <p:ext uri="{BB962C8B-B14F-4D97-AF65-F5344CB8AC3E}">
        <p14:creationId xmlns:p14="http://schemas.microsoft.com/office/powerpoint/2010/main" val="148117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18</a:t>
            </a:fld>
            <a:endParaRPr lang="en-US"/>
          </a:p>
        </p:txBody>
      </p:sp>
    </p:spTree>
    <p:extLst>
      <p:ext uri="{BB962C8B-B14F-4D97-AF65-F5344CB8AC3E}">
        <p14:creationId xmlns:p14="http://schemas.microsoft.com/office/powerpoint/2010/main" val="311185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Do we discriminate against people with disabilities? How? Ask for examples. How may this be different than other forms of discrimination – such as racism, sexism, anti-Semitism? How is it the same? </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19</a:t>
            </a:fld>
            <a:endParaRPr lang="en-US"/>
          </a:p>
        </p:txBody>
      </p:sp>
    </p:spTree>
    <p:extLst>
      <p:ext uri="{BB962C8B-B14F-4D97-AF65-F5344CB8AC3E}">
        <p14:creationId xmlns:p14="http://schemas.microsoft.com/office/powerpoint/2010/main" val="109087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a:t>
            </a:fld>
            <a:endParaRPr lang="en-US"/>
          </a:p>
        </p:txBody>
      </p:sp>
    </p:spTree>
    <p:extLst>
      <p:ext uri="{BB962C8B-B14F-4D97-AF65-F5344CB8AC3E}">
        <p14:creationId xmlns:p14="http://schemas.microsoft.com/office/powerpoint/2010/main" val="391396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100" b="1" dirty="0">
                <a:solidFill>
                  <a:srgbClr val="000000"/>
                </a:solidFill>
                <a:latin typeface="+mj-lt"/>
                <a:ea typeface="Calibri (MS)"/>
                <a:cs typeface="Calibri (MS)"/>
                <a:sym typeface="Calibri (MS)"/>
              </a:rPr>
              <a:t>Physical or Mental Impairment</a:t>
            </a:r>
          </a:p>
          <a:p>
            <a:pPr marL="0" lvl="1">
              <a:buFont typeface="Arial"/>
              <a:buChar char="•"/>
            </a:pPr>
            <a:r>
              <a:rPr lang="en-US" sz="1100" dirty="0">
                <a:solidFill>
                  <a:srgbClr val="000000"/>
                </a:solidFill>
                <a:latin typeface="+mj-lt"/>
                <a:ea typeface="Calibri (MS)"/>
                <a:cs typeface="Calibri (MS)"/>
                <a:sym typeface="Calibri (MS)"/>
              </a:rPr>
              <a:t>Any physiological disorder or condition, cosmetic disfigurement, or anatomical loss affecting one or more body systems, such as: neurological, musculoskeletal, special sense organs, respiratory (including speech organs), cardiovascular, reproductive, digestive, genitourinary, immune, circulatory, hemic, lymphatic, skin, and endocrine or</a:t>
            </a:r>
          </a:p>
          <a:p>
            <a:pPr marL="0" lvl="1">
              <a:buFont typeface="Arial"/>
              <a:buChar char="•"/>
            </a:pPr>
            <a:r>
              <a:rPr lang="en-US" sz="1100" dirty="0">
                <a:solidFill>
                  <a:srgbClr val="000000"/>
                </a:solidFill>
                <a:latin typeface="+mj-lt"/>
                <a:ea typeface="Calibri (MS)"/>
                <a:cs typeface="Calibri (MS)"/>
                <a:sym typeface="Calibri (MS)"/>
              </a:rPr>
              <a:t>Any mental or psychological disorder such as intellectual disability, organic brain syndrome, emotional or mental illness, and specific learning disability</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20</a:t>
            </a:fld>
            <a:endParaRPr lang="en-US"/>
          </a:p>
        </p:txBody>
      </p:sp>
    </p:spTree>
    <p:extLst>
      <p:ext uri="{BB962C8B-B14F-4D97-AF65-F5344CB8AC3E}">
        <p14:creationId xmlns:p14="http://schemas.microsoft.com/office/powerpoint/2010/main" val="331586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2841306"/>
          </a:xfrm>
        </p:spPr>
        <p:txBody>
          <a:bodyPr/>
          <a:lstStyle/>
          <a:p>
            <a:pPr defTabSz="914266">
              <a:defRPr/>
            </a:pPr>
            <a:endParaRPr lang="en-US" dirty="0"/>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21</a:t>
            </a:fld>
            <a:endParaRPr lang="en-US"/>
          </a:p>
        </p:txBody>
      </p:sp>
    </p:spTree>
    <p:extLst>
      <p:ext uri="{BB962C8B-B14F-4D97-AF65-F5344CB8AC3E}">
        <p14:creationId xmlns:p14="http://schemas.microsoft.com/office/powerpoint/2010/main" val="3049056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100" dirty="0">
                <a:latin typeface="+mj-lt"/>
              </a:rPr>
              <a:t>Specifically, under section 37.5, Nondiscrimination, the ADA addresses what it means by non-discrimination. BULLENT POINTS ON SCREEN </a:t>
            </a:r>
          </a:p>
          <a:p>
            <a:pPr defTabSz="914266">
              <a:defRPr/>
            </a:pPr>
            <a:endParaRPr lang="en-US" sz="1100" dirty="0">
              <a:latin typeface="+mj-lt"/>
            </a:endParaRPr>
          </a:p>
          <a:p>
            <a:pPr defTabSz="895980">
              <a:defRPr sz="2842">
                <a:solidFill>
                  <a:srgbClr val="000000"/>
                </a:solidFill>
                <a:latin typeface="Tahoma"/>
                <a:ea typeface="Tahoma"/>
                <a:cs typeface="Tahoma"/>
                <a:sym typeface="Tahoma"/>
              </a:defRPr>
            </a:pPr>
            <a:endParaRPr lang="en-US" sz="1100" dirty="0">
              <a:latin typeface="+mj-lt"/>
            </a:endParaRPr>
          </a:p>
          <a:p>
            <a:pPr marL="342850" indent="-342850" defTabSz="895980">
              <a:spcBef>
                <a:spcPts val="500"/>
              </a:spcBef>
              <a:buClr>
                <a:srgbClr val="215D77"/>
              </a:buClr>
              <a:buSzPct val="100000"/>
              <a:buFont typeface="Arial" panose="020B0604020202020204" pitchFamily="34" charset="0"/>
              <a:buChar char="•"/>
              <a:defRPr sz="2548">
                <a:solidFill>
                  <a:srgbClr val="000000"/>
                </a:solidFill>
                <a:latin typeface="Tahoma"/>
                <a:ea typeface="Tahoma"/>
                <a:cs typeface="Tahoma"/>
                <a:sym typeface="Tahoma"/>
              </a:defRPr>
            </a:pPr>
            <a:r>
              <a:rPr lang="en-US" sz="1100" dirty="0">
                <a:latin typeface="+mj-lt"/>
              </a:rPr>
              <a:t>No entity shall not </a:t>
            </a:r>
            <a:r>
              <a:rPr lang="en-US" sz="1100" u="sng" dirty="0">
                <a:latin typeface="+mj-lt"/>
              </a:rPr>
              <a:t>discriminate</a:t>
            </a:r>
            <a:r>
              <a:rPr lang="en-US" sz="1100" dirty="0">
                <a:latin typeface="+mj-lt"/>
              </a:rPr>
              <a:t> against an individual with a disability in connection with the provision of transportation service</a:t>
            </a:r>
          </a:p>
          <a:p>
            <a:pPr marL="342850" indent="-342850" defTabSz="895980">
              <a:spcBef>
                <a:spcPts val="500"/>
              </a:spcBef>
              <a:buClr>
                <a:srgbClr val="215D77"/>
              </a:buClr>
              <a:buSzPct val="100000"/>
              <a:buFont typeface="Arial" panose="020B0604020202020204" pitchFamily="34" charset="0"/>
              <a:buChar char="•"/>
              <a:defRPr sz="2548">
                <a:solidFill>
                  <a:srgbClr val="000000"/>
                </a:solidFill>
                <a:latin typeface="Tahoma"/>
                <a:ea typeface="Tahoma"/>
                <a:cs typeface="Tahoma"/>
                <a:sym typeface="Tahoma"/>
              </a:defRPr>
            </a:pPr>
            <a:r>
              <a:rPr lang="en-US" sz="1100" dirty="0">
                <a:latin typeface="+mj-lt"/>
              </a:rPr>
              <a:t>An entity shall not, on the basis of disability, </a:t>
            </a:r>
            <a:r>
              <a:rPr lang="en-US" sz="1100" u="sng" dirty="0">
                <a:latin typeface="+mj-lt"/>
              </a:rPr>
              <a:t>deny</a:t>
            </a:r>
            <a:r>
              <a:rPr lang="en-US" sz="1100" dirty="0">
                <a:latin typeface="+mj-lt"/>
              </a:rPr>
              <a:t> to any individual with a disability the opportunity to use the entity's transportation service for the general public, if the individual is capable of using that service</a:t>
            </a:r>
          </a:p>
          <a:p>
            <a:pPr marL="342850" indent="-342850" defTabSz="895980">
              <a:spcBef>
                <a:spcPts val="500"/>
              </a:spcBef>
              <a:buClr>
                <a:srgbClr val="215D77"/>
              </a:buClr>
              <a:buSzPct val="100000"/>
              <a:buFont typeface="Arial" panose="020B0604020202020204" pitchFamily="34" charset="0"/>
              <a:buChar char="•"/>
              <a:defRPr sz="2548">
                <a:solidFill>
                  <a:srgbClr val="000000"/>
                </a:solidFill>
                <a:latin typeface="Tahoma"/>
                <a:ea typeface="Tahoma"/>
                <a:cs typeface="Tahoma"/>
                <a:sym typeface="Tahoma"/>
              </a:defRPr>
            </a:pPr>
            <a:r>
              <a:rPr lang="en-US" sz="1100" dirty="0">
                <a:latin typeface="+mj-lt"/>
              </a:rPr>
              <a:t>An entity shall not </a:t>
            </a:r>
            <a:r>
              <a:rPr lang="en-US" sz="1100" u="sng" dirty="0">
                <a:latin typeface="+mj-lt"/>
              </a:rPr>
              <a:t>require</a:t>
            </a:r>
            <a:r>
              <a:rPr lang="en-US" sz="1100" dirty="0">
                <a:latin typeface="+mj-lt"/>
              </a:rPr>
              <a:t> an individual with a disability to use designated priority seats, if the individual does not choose to use these seats</a:t>
            </a:r>
          </a:p>
          <a:p>
            <a:pPr marL="342850" indent="-342850" defTabSz="895980">
              <a:spcBef>
                <a:spcPts val="500"/>
              </a:spcBef>
              <a:buClr>
                <a:srgbClr val="215D77"/>
              </a:buClr>
              <a:buSzPct val="100000"/>
              <a:buFont typeface="Arial" panose="020B0604020202020204" pitchFamily="34" charset="0"/>
              <a:buChar char="•"/>
              <a:defRPr sz="2548">
                <a:solidFill>
                  <a:srgbClr val="000000"/>
                </a:solidFill>
                <a:latin typeface="Tahoma"/>
                <a:ea typeface="Tahoma"/>
                <a:cs typeface="Tahoma"/>
                <a:sym typeface="Tahoma"/>
              </a:defRPr>
            </a:pPr>
            <a:r>
              <a:rPr lang="en-US" sz="1100" dirty="0">
                <a:latin typeface="+mj-lt"/>
              </a:rPr>
              <a:t>An entity shall not impose special charges on individuals with disabilities, including individuals who use wheelchairs, for providing services required by the ADA or otherwise necessary to accommodate them</a:t>
            </a:r>
          </a:p>
          <a:p>
            <a:pPr marL="342850" indent="-342850" defTabSz="895980">
              <a:spcBef>
                <a:spcPts val="500"/>
              </a:spcBef>
              <a:buClr>
                <a:srgbClr val="215D77"/>
              </a:buClr>
              <a:buSzPct val="100000"/>
              <a:buFont typeface="Arial" panose="020B0604020202020204" pitchFamily="34" charset="0"/>
              <a:buChar char="•"/>
              <a:defRPr sz="2548">
                <a:solidFill>
                  <a:srgbClr val="000000"/>
                </a:solidFill>
                <a:latin typeface="Tahoma"/>
                <a:ea typeface="Tahoma"/>
                <a:cs typeface="Tahoma"/>
                <a:sym typeface="Tahoma"/>
              </a:defRPr>
            </a:pPr>
            <a:r>
              <a:rPr lang="en-US" sz="1100" dirty="0">
                <a:latin typeface="+mj-lt"/>
              </a:rPr>
              <a:t>An entity shall not require that an individual with disabilities be accompanied by an attendant</a:t>
            </a:r>
          </a:p>
          <a:p>
            <a:pPr defTabSz="914266">
              <a:defRPr/>
            </a:pPr>
            <a:endParaRPr lang="en-US" sz="1100" dirty="0"/>
          </a:p>
          <a:p>
            <a:pPr defTabSz="914266">
              <a:defRPr/>
            </a:pPr>
            <a:endParaRPr lang="en-US" sz="1100" dirty="0"/>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22</a:t>
            </a:fld>
            <a:endParaRPr lang="en-US"/>
          </a:p>
        </p:txBody>
      </p:sp>
    </p:spTree>
    <p:extLst>
      <p:ext uri="{BB962C8B-B14F-4D97-AF65-F5344CB8AC3E}">
        <p14:creationId xmlns:p14="http://schemas.microsoft.com/office/powerpoint/2010/main" val="2690136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23</a:t>
            </a:fld>
            <a:endParaRPr lang="en-US"/>
          </a:p>
        </p:txBody>
      </p:sp>
    </p:spTree>
    <p:extLst>
      <p:ext uri="{BB962C8B-B14F-4D97-AF65-F5344CB8AC3E}">
        <p14:creationId xmlns:p14="http://schemas.microsoft.com/office/powerpoint/2010/main" val="583778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objective of the KS RTAP Passenger Assistance course is to help you become familiar with and proficient at your role as a professional transportation provider, passenger assistance ,disability awareness, and wheelchair securement.</a:t>
            </a:r>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3</a:t>
            </a:fld>
            <a:endParaRPr lang="en-US"/>
          </a:p>
        </p:txBody>
      </p:sp>
    </p:spTree>
    <p:extLst>
      <p:ext uri="{BB962C8B-B14F-4D97-AF65-F5344CB8AC3E}">
        <p14:creationId xmlns:p14="http://schemas.microsoft.com/office/powerpoint/2010/main" val="3536079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Communication is an important tool for providing service to our passengers. By talking to your passenger about the type of assistance they need, then explaining what you are doing as you are doing it, makes your difficult job go more smoothly.   We often make assumptions that when we are talking to someone communication is happening.  It may not be.</a:t>
            </a:r>
            <a:endParaRPr lang="en-US" sz="1000" dirty="0">
              <a:latin typeface="+mj-lt"/>
            </a:endParaRPr>
          </a:p>
        </p:txBody>
      </p:sp>
      <p:sp>
        <p:nvSpPr>
          <p:cNvPr id="4" name="Slide Number Placeholder 3"/>
          <p:cNvSpPr>
            <a:spLocks noGrp="1"/>
          </p:cNvSpPr>
          <p:nvPr>
            <p:ph type="sldNum" sz="quarter" idx="5"/>
          </p:nvPr>
        </p:nvSpPr>
        <p:spPr/>
        <p:txBody>
          <a:bodyPr/>
          <a:lstStyle/>
          <a:p>
            <a:fld id="{1B68A547-F7AC-483A-9A36-9690506AB0D0}" type="slidenum">
              <a:rPr lang="en-US" smtClean="0"/>
              <a:t>4</a:t>
            </a:fld>
            <a:endParaRPr lang="en-US"/>
          </a:p>
        </p:txBody>
      </p:sp>
    </p:spTree>
    <p:extLst>
      <p:ext uri="{BB962C8B-B14F-4D97-AF65-F5344CB8AC3E}">
        <p14:creationId xmlns:p14="http://schemas.microsoft.com/office/powerpoint/2010/main" val="208172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000000"/>
                </a:solidFill>
                <a:latin typeface="+mj-lt"/>
                <a:ea typeface="Calibri (MS)"/>
                <a:cs typeface="Calibri (MS)"/>
                <a:sym typeface="Calibri (MS)"/>
              </a:rPr>
              <a:t>Advocates of person-first language believe that a person with disabilities is an individual </a:t>
            </a:r>
            <a:r>
              <a:rPr lang="en-US" sz="1100" b="1" i="1" dirty="0">
                <a:solidFill>
                  <a:srgbClr val="000000"/>
                </a:solidFill>
                <a:latin typeface="+mj-lt"/>
                <a:ea typeface="Calibri (MS) Bold Italics"/>
                <a:cs typeface="Calibri (MS) Bold Italics"/>
                <a:sym typeface="Calibri (MS) Bold Italics"/>
              </a:rPr>
              <a:t>first</a:t>
            </a:r>
            <a:r>
              <a:rPr lang="en-US" sz="1100" dirty="0">
                <a:solidFill>
                  <a:srgbClr val="000000"/>
                </a:solidFill>
                <a:latin typeface="+mj-lt"/>
                <a:ea typeface="Calibri (MS)"/>
                <a:cs typeface="Calibri (MS)"/>
                <a:sym typeface="Calibri (MS)"/>
              </a:rPr>
              <a:t> and shouldn’t be identified by their disability. </a:t>
            </a:r>
          </a:p>
          <a:p>
            <a:pPr algn="l"/>
            <a:endParaRPr lang="en-US" sz="1100" dirty="0">
              <a:solidFill>
                <a:srgbClr val="000000"/>
              </a:solidFill>
              <a:latin typeface="+mj-lt"/>
              <a:ea typeface="Calibri (MS)"/>
              <a:cs typeface="Calibri (MS)"/>
              <a:sym typeface="Calibri (MS)"/>
            </a:endParaRPr>
          </a:p>
          <a:p>
            <a:pPr algn="l"/>
            <a:r>
              <a:rPr lang="en-US" sz="1100" dirty="0">
                <a:solidFill>
                  <a:srgbClr val="000000"/>
                </a:solidFill>
                <a:latin typeface="+mj-lt"/>
                <a:ea typeface="Calibri (MS)"/>
                <a:cs typeface="Calibri (MS)"/>
                <a:sym typeface="Calibri (MS)"/>
              </a:rPr>
              <a:t>Examples include:</a:t>
            </a:r>
          </a:p>
          <a:p>
            <a:pPr marL="823636" lvl="1" indent="-411818" algn="l">
              <a:buFont typeface="Arial"/>
              <a:buChar char="•"/>
            </a:pPr>
            <a:r>
              <a:rPr lang="en-US" sz="1100" dirty="0">
                <a:solidFill>
                  <a:srgbClr val="000000"/>
                </a:solidFill>
                <a:latin typeface="+mj-lt"/>
                <a:ea typeface="Calibri (MS)"/>
                <a:cs typeface="Calibri (MS)"/>
                <a:sym typeface="Calibri (MS)"/>
              </a:rPr>
              <a:t>“People with disabilities” instead of “disabled people” </a:t>
            </a:r>
          </a:p>
          <a:p>
            <a:pPr marL="823636" lvl="1" indent="-411818" algn="l">
              <a:buFont typeface="Arial"/>
              <a:buChar char="•"/>
            </a:pPr>
            <a:r>
              <a:rPr lang="en-US" sz="1100" dirty="0">
                <a:solidFill>
                  <a:srgbClr val="000000"/>
                </a:solidFill>
                <a:latin typeface="+mj-lt"/>
                <a:ea typeface="Calibri (MS)"/>
                <a:cs typeface="Calibri (MS)"/>
                <a:sym typeface="Calibri (MS)"/>
              </a:rPr>
              <a:t>“A person who uses a wheelchair,” not a “wheelchair-bound person”</a:t>
            </a:r>
          </a:p>
          <a:p>
            <a:endParaRPr lang="en-US" sz="1100" dirty="0">
              <a:latin typeface="+mj-lt"/>
            </a:endParaRPr>
          </a:p>
          <a:p>
            <a:pPr marL="0" marR="0" lvl="0" indent="0" algn="l" defTabSz="914400" rtl="0" eaLnBrk="1" fontAlgn="auto" latinLnBrk="0" hangingPunct="1">
              <a:spcBef>
                <a:spcPts val="0"/>
              </a:spcBef>
              <a:spcAft>
                <a:spcPts val="0"/>
              </a:spcAft>
              <a:buClrTx/>
              <a:buSzTx/>
              <a:buFontTx/>
              <a:buNone/>
              <a:tabLst/>
              <a:defRPr/>
            </a:pPr>
            <a:r>
              <a:rPr lang="en-US" sz="1100" dirty="0">
                <a:solidFill>
                  <a:srgbClr val="000000"/>
                </a:solidFill>
                <a:latin typeface="+mj-lt"/>
                <a:ea typeface="Calibri (MS)"/>
                <a:cs typeface="Calibri (MS)"/>
                <a:sym typeface="Calibri (MS)"/>
              </a:rPr>
              <a:t>Be conscious of antiquated words that have negative connotations for people with disabilities (e.g., “handicapped” or “challenged”). </a:t>
            </a:r>
          </a:p>
          <a:p>
            <a:pPr marL="0" marR="0" lvl="0" indent="0" algn="l" defTabSz="914400" rtl="0" eaLnBrk="1" fontAlgn="auto" latinLnBrk="0" hangingPunct="1">
              <a:spcBef>
                <a:spcPts val="0"/>
              </a:spcBef>
              <a:spcAft>
                <a:spcPts val="0"/>
              </a:spcAft>
              <a:buClrTx/>
              <a:buSzTx/>
              <a:buFontTx/>
              <a:buNone/>
              <a:tabLst/>
              <a:defRPr/>
            </a:pPr>
            <a:endParaRPr lang="en-US" sz="1100" dirty="0">
              <a:solidFill>
                <a:srgbClr val="000000"/>
              </a:solidFill>
              <a:latin typeface="+mj-lt"/>
              <a:ea typeface="Calibri (MS)"/>
              <a:cs typeface="Calibri (MS)"/>
              <a:sym typeface="Calibri (MS)"/>
            </a:endParaRPr>
          </a:p>
          <a:p>
            <a:pPr marL="0" marR="0" lvl="0" indent="0" algn="l" defTabSz="914400" rtl="0" eaLnBrk="1" fontAlgn="auto" latinLnBrk="0" hangingPunct="1">
              <a:spcBef>
                <a:spcPts val="0"/>
              </a:spcBef>
              <a:spcAft>
                <a:spcPts val="0"/>
              </a:spcAft>
              <a:buClrTx/>
              <a:buSzTx/>
              <a:buFontTx/>
              <a:buNone/>
              <a:tabLst/>
              <a:defRPr/>
            </a:pPr>
            <a:r>
              <a:rPr lang="en-US" sz="1100" dirty="0">
                <a:solidFill>
                  <a:srgbClr val="000000"/>
                </a:solidFill>
                <a:latin typeface="+mj-lt"/>
                <a:ea typeface="Calibri (MS)"/>
                <a:cs typeface="Calibri (MS)"/>
                <a:sym typeface="Calibri (MS)"/>
              </a:rPr>
              <a:t>People from different countries and cultures tend to use different nonverbal communication gestures. </a:t>
            </a:r>
          </a:p>
          <a:p>
            <a:pPr marL="0" marR="0" lvl="0" indent="0" algn="l" defTabSz="914400" rtl="0" eaLnBrk="1" fontAlgn="auto" latinLnBrk="0" hangingPunct="1">
              <a:spcBef>
                <a:spcPts val="0"/>
              </a:spcBef>
              <a:spcAft>
                <a:spcPts val="0"/>
              </a:spcAft>
              <a:buClrTx/>
              <a:buSzTx/>
              <a:buFontTx/>
              <a:buNone/>
              <a:tabLst/>
              <a:defRPr/>
            </a:pPr>
            <a:endParaRPr lang="en-US" sz="1100" dirty="0">
              <a:solidFill>
                <a:srgbClr val="000000"/>
              </a:solidFill>
              <a:latin typeface="+mj-lt"/>
              <a:ea typeface="Calibri (MS)"/>
              <a:cs typeface="Calibri (MS)"/>
              <a:sym typeface="Calibri (MS)"/>
            </a:endParaRPr>
          </a:p>
          <a:p>
            <a:pPr marL="0" marR="0" lvl="0" indent="0" algn="l" defTabSz="914400" rtl="0" eaLnBrk="1" fontAlgn="auto" latinLnBrk="0" hangingPunct="1">
              <a:spcBef>
                <a:spcPts val="0"/>
              </a:spcBef>
              <a:spcAft>
                <a:spcPts val="0"/>
              </a:spcAft>
              <a:buClrTx/>
              <a:buSzTx/>
              <a:buFontTx/>
              <a:buNone/>
              <a:tabLst/>
              <a:defRPr/>
            </a:pPr>
            <a:r>
              <a:rPr lang="en-US" sz="1100" dirty="0">
                <a:solidFill>
                  <a:srgbClr val="000000"/>
                </a:solidFill>
                <a:latin typeface="+mj-lt"/>
                <a:ea typeface="Calibri (MS)"/>
                <a:cs typeface="Calibri (MS)"/>
                <a:sym typeface="Calibri (MS)"/>
              </a:rPr>
              <a:t>Consider all the nonverbal signals you receive, from eye contact to tone of voice to body language.</a:t>
            </a:r>
          </a:p>
          <a:p>
            <a:endParaRPr lang="en-US" sz="1000" dirty="0"/>
          </a:p>
        </p:txBody>
      </p:sp>
      <p:sp>
        <p:nvSpPr>
          <p:cNvPr id="4" name="Slide Number Placeholder 3"/>
          <p:cNvSpPr>
            <a:spLocks noGrp="1"/>
          </p:cNvSpPr>
          <p:nvPr>
            <p:ph type="sldNum" sz="quarter" idx="5"/>
          </p:nvPr>
        </p:nvSpPr>
        <p:spPr/>
        <p:txBody>
          <a:bodyPr/>
          <a:lstStyle/>
          <a:p>
            <a:fld id="{1B68A547-F7AC-483A-9A36-9690506AB0D0}" type="slidenum">
              <a:rPr lang="en-US" smtClean="0"/>
              <a:t>5</a:t>
            </a:fld>
            <a:endParaRPr lang="en-US"/>
          </a:p>
        </p:txBody>
      </p:sp>
    </p:spTree>
    <p:extLst>
      <p:ext uri="{BB962C8B-B14F-4D97-AF65-F5344CB8AC3E}">
        <p14:creationId xmlns:p14="http://schemas.microsoft.com/office/powerpoint/2010/main" val="25767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8A547-F7AC-483A-9A36-9690506AB0D0}" type="slidenum">
              <a:rPr lang="en-US" smtClean="0"/>
              <a:t>6</a:t>
            </a:fld>
            <a:endParaRPr lang="en-US"/>
          </a:p>
        </p:txBody>
      </p:sp>
    </p:spTree>
    <p:extLst>
      <p:ext uri="{BB962C8B-B14F-4D97-AF65-F5344CB8AC3E}">
        <p14:creationId xmlns:p14="http://schemas.microsoft.com/office/powerpoint/2010/main" val="286718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29937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Communicating face-to-face </a:t>
            </a:r>
            <a:r>
              <a:rPr lang="en-US" sz="1000" dirty="0"/>
              <a:t>and making eye contact during the conversation is critical in making the communication process successful.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Adjust how you communicate.  </a:t>
            </a:r>
            <a:r>
              <a:rPr lang="en-US" sz="1000" dirty="0"/>
              <a:t>If it appears that your passenger is having difficulty understanding you, change your words, change the volume, write down what you are trying to communicate, use pictures.  You may have a passenger that does not understand English.  Any changes in your communication must be done with respect and understanding.  If you use words or a tone that may make the person, feel incompetent, you lose your opportunity to communicate.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Check for comprehension.  </a:t>
            </a:r>
            <a:r>
              <a:rPr lang="en-US" sz="1000" dirty="0"/>
              <a:t>If you are not sure that your passenger is understanding your message, ask them if they have any questions.  Do not simply ask, “Do you understand?” People who are confused or who do not want to create a stir will often agree, whether they understand or not. Do not pretend that you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Speak to your passenger. </a:t>
            </a:r>
            <a:r>
              <a:rPr lang="en-US" sz="1000" dirty="0"/>
              <a:t>Speaking to the other person may make your passenger feel as though you do not think he or she is capable of understanding you.  You may have an overbearing family member that just dominates the conversation.  It’s possible that overbearing family member is afraid to let “mom” talk because she may slip and tell you that she is being abused by that family member.  We do not want to assume that abuse IS happening in that situation, but we also do not want to miss the opportunity to help someone that may be abused.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7</a:t>
            </a:fld>
            <a:endParaRPr lang="en-US"/>
          </a:p>
        </p:txBody>
      </p:sp>
    </p:spTree>
    <p:extLst>
      <p:ext uri="{BB962C8B-B14F-4D97-AF65-F5344CB8AC3E}">
        <p14:creationId xmlns:p14="http://schemas.microsoft.com/office/powerpoint/2010/main" val="139530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100" dirty="0"/>
              <a:t>Of all the things you do as a driver, the way you interact with your passengers will have the most influence on your job</a:t>
            </a:r>
          </a:p>
          <a:p>
            <a:pPr defTabSz="914266">
              <a:defRPr/>
            </a:pPr>
            <a:endParaRPr lang="en-US" sz="1100" dirty="0"/>
          </a:p>
          <a:p>
            <a:pPr defTabSz="914266">
              <a:defRPr/>
            </a:pPr>
            <a:r>
              <a:rPr lang="en-US" sz="1100" dirty="0"/>
              <a:t>Our passengers come in different sizes, shapes, and ages.  Some of our passengers have a disability, some do not.  Becoming familiar with some of the things you may experience with your passengers will greatly help you provide safe and professional service. After all, they are people first.</a:t>
            </a:r>
          </a:p>
          <a:p>
            <a:pPr defTabSz="914266">
              <a:defRPr/>
            </a:pPr>
            <a:endParaRPr lang="en-US" sz="1100" dirty="0"/>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8</a:t>
            </a:fld>
            <a:endParaRPr lang="en-US"/>
          </a:p>
        </p:txBody>
      </p:sp>
    </p:spTree>
    <p:extLst>
      <p:ext uri="{BB962C8B-B14F-4D97-AF65-F5344CB8AC3E}">
        <p14:creationId xmlns:p14="http://schemas.microsoft.com/office/powerpoint/2010/main" val="225896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648200"/>
            <a:ext cx="5608320" cy="3660456"/>
          </a:xfrm>
        </p:spPr>
        <p:txBody>
          <a:bodyPr/>
          <a:lstStyle/>
          <a:p>
            <a:r>
              <a:rPr lang="en-US" sz="1100" dirty="0"/>
              <a:t>Let’s start this section of the course with a little clarification.  There are two words that are used interchangeably when referring to people with disabilities.  Those words are “disabled” and “handicapped”.  We use these words as if they mean the same thing.  You may even be thinking to yourself, “Aren’t they the same.”?  No, they are not.  Those steps are a handicap.  They are preventing that person in a wheelchair from entering the building or getting to something on a different level.  A “handicap” is a barrier imposed by society, the environment, or oneself.  Do we really need to say, “Handicapped Child At Play”?  This example is a traffic sign.  Are you going to drive differently if it just says, “Child At Play”?  A “handicap” is not a disability!</a:t>
            </a:r>
          </a:p>
          <a:p>
            <a:endParaRPr lang="en-US" sz="11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68A547-F7AC-483A-9A36-9690506AB0D0}" type="slidenum">
              <a:rPr lang="en-US" smtClean="0"/>
              <a:t>9</a:t>
            </a:fld>
            <a:endParaRPr lang="en-US"/>
          </a:p>
        </p:txBody>
      </p:sp>
    </p:spTree>
    <p:extLst>
      <p:ext uri="{BB962C8B-B14F-4D97-AF65-F5344CB8AC3E}">
        <p14:creationId xmlns:p14="http://schemas.microsoft.com/office/powerpoint/2010/main" val="760959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0051BA"/>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81001" y="2295292"/>
            <a:ext cx="4884174" cy="923330"/>
          </a:xfrm>
          <a:prstGeom prst="rect">
            <a:avLst/>
          </a:prstGeom>
        </p:spPr>
        <p:txBody>
          <a:bodyPr wrap="square" lIns="0" tIns="0" rIns="0" bIns="0">
            <a:spAutoFit/>
          </a:bodyPr>
          <a:lstStyle>
            <a:lvl1pPr algn="ctr">
              <a:defRPr b="1" i="0">
                <a:solidFill>
                  <a:schemeClr val="bg1"/>
                </a:solidFill>
                <a:latin typeface="Gotham Bold" pitchFamily="2" charset="0"/>
              </a:defRPr>
            </a:lvl1pPr>
          </a:lstStyle>
          <a:p>
            <a:r>
              <a:rPr lang="en-US" dirty="0"/>
              <a:t>Title</a:t>
            </a:r>
            <a:endParaRPr dirty="0"/>
          </a:p>
        </p:txBody>
      </p:sp>
      <p:sp>
        <p:nvSpPr>
          <p:cNvPr id="3" name="Holder 3"/>
          <p:cNvSpPr>
            <a:spLocks noGrp="1"/>
          </p:cNvSpPr>
          <p:nvPr>
            <p:ph type="subTitle" idx="4" hasCustomPrompt="1"/>
          </p:nvPr>
        </p:nvSpPr>
        <p:spPr>
          <a:xfrm>
            <a:off x="381000" y="3505200"/>
            <a:ext cx="4884175" cy="430887"/>
          </a:xfrm>
          <a:prstGeom prst="rect">
            <a:avLst/>
          </a:prstGeom>
        </p:spPr>
        <p:txBody>
          <a:bodyPr wrap="square" lIns="0" tIns="0" rIns="0" bIns="0">
            <a:spAutoFit/>
          </a:bodyPr>
          <a:lstStyle>
            <a:lvl1pPr algn="ctr">
              <a:defRPr sz="2800" b="0" i="0">
                <a:solidFill>
                  <a:schemeClr val="bg1"/>
                </a:solidFill>
                <a:latin typeface="Gotham Medium" pitchFamily="2" charset="0"/>
              </a:defRPr>
            </a:lvl1pPr>
          </a:lstStyle>
          <a:p>
            <a:r>
              <a:rPr lang="en-US" dirty="0"/>
              <a:t>Subtitle</a:t>
            </a:r>
            <a:endParaRPr dirty="0"/>
          </a:p>
        </p:txBody>
      </p:sp>
      <p:sp>
        <p:nvSpPr>
          <p:cNvPr id="7" name="Picture Placeholder 6">
            <a:extLst>
              <a:ext uri="{FF2B5EF4-FFF2-40B4-BE49-F238E27FC236}">
                <a16:creationId xmlns:a16="http://schemas.microsoft.com/office/drawing/2014/main" id="{D130D92C-DA72-1643-AEBB-B8AAF0612496}"/>
              </a:ext>
            </a:extLst>
          </p:cNvPr>
          <p:cNvSpPr>
            <a:spLocks noGrp="1"/>
          </p:cNvSpPr>
          <p:nvPr>
            <p:ph type="pic" sz="quarter" idx="10"/>
          </p:nvPr>
        </p:nvSpPr>
        <p:spPr>
          <a:xfrm>
            <a:off x="6414160" y="1219200"/>
            <a:ext cx="4800600" cy="3886200"/>
          </a:xfrm>
        </p:spPr>
        <p:txBody>
          <a:bodyPr/>
          <a:lstStyle/>
          <a:p>
            <a:endParaRPr lang="en-US"/>
          </a:p>
        </p:txBody>
      </p:sp>
      <p:sp>
        <p:nvSpPr>
          <p:cNvPr id="10" name="object 7">
            <a:extLst>
              <a:ext uri="{FF2B5EF4-FFF2-40B4-BE49-F238E27FC236}">
                <a16:creationId xmlns:a16="http://schemas.microsoft.com/office/drawing/2014/main" id="{A344B6B2-F0D6-994A-B406-85E0B1746CE2}"/>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3" name="Text Placeholder 12">
            <a:extLst>
              <a:ext uri="{FF2B5EF4-FFF2-40B4-BE49-F238E27FC236}">
                <a16:creationId xmlns:a16="http://schemas.microsoft.com/office/drawing/2014/main" id="{E4200555-64DB-AD46-A24A-701A0B81C5A5}"/>
              </a:ext>
            </a:extLst>
          </p:cNvPr>
          <p:cNvSpPr>
            <a:spLocks noGrp="1"/>
          </p:cNvSpPr>
          <p:nvPr>
            <p:ph type="body" sz="quarter" idx="11" hasCustomPrompt="1"/>
          </p:nvPr>
        </p:nvSpPr>
        <p:spPr>
          <a:xfrm>
            <a:off x="6414160" y="5210499"/>
            <a:ext cx="4800600" cy="184666"/>
          </a:xfrm>
        </p:spPr>
        <p:txBody>
          <a:bodyPr/>
          <a:lstStyle>
            <a:lvl1pPr>
              <a:defRPr sz="1200" b="0" i="1">
                <a:solidFill>
                  <a:schemeClr val="bg1"/>
                </a:solidFill>
                <a:latin typeface="Gotham Light Italic" pitchFamily="2" charset="0"/>
              </a:defRPr>
            </a:lvl1pPr>
          </a:lstStyle>
          <a:p>
            <a:pPr lvl="0"/>
            <a:r>
              <a:rPr lang="en-US" dirty="0"/>
              <a:t>Caption</a:t>
            </a:r>
          </a:p>
        </p:txBody>
      </p:sp>
      <p:pic>
        <p:nvPicPr>
          <p:cNvPr id="17" name="Picture 16">
            <a:extLst>
              <a:ext uri="{FF2B5EF4-FFF2-40B4-BE49-F238E27FC236}">
                <a16:creationId xmlns:a16="http://schemas.microsoft.com/office/drawing/2014/main" id="{998B48F9-5E5F-0D46-9535-CBF933668F1B}"/>
              </a:ext>
            </a:extLst>
          </p:cNvPr>
          <p:cNvPicPr>
            <a:picLocks noChangeAspect="1"/>
          </p:cNvPicPr>
          <p:nvPr userDrawn="1"/>
        </p:nvPicPr>
        <p:blipFill>
          <a:blip r:embed="rId2"/>
          <a:stretch>
            <a:fillRect/>
          </a:stretch>
        </p:blipFill>
        <p:spPr>
          <a:xfrm>
            <a:off x="0" y="0"/>
            <a:ext cx="12192000" cy="2667000"/>
          </a:xfrm>
          <a:prstGeom prst="rect">
            <a:avLst/>
          </a:prstGeom>
          <a:effectLst>
            <a:glow>
              <a:schemeClr val="accent1">
                <a:alpha val="40000"/>
              </a:schemeClr>
            </a:glow>
            <a:softEdge rad="0"/>
          </a:effectLst>
        </p:spPr>
      </p:pic>
      <p:pic>
        <p:nvPicPr>
          <p:cNvPr id="5" name="Picture 4">
            <a:extLst>
              <a:ext uri="{FF2B5EF4-FFF2-40B4-BE49-F238E27FC236}">
                <a16:creationId xmlns:a16="http://schemas.microsoft.com/office/drawing/2014/main" id="{65FC1153-78D3-E54C-B547-EF24043E8491}"/>
              </a:ext>
            </a:extLst>
          </p:cNvPr>
          <p:cNvPicPr>
            <a:picLocks noChangeAspect="1"/>
          </p:cNvPicPr>
          <p:nvPr userDrawn="1"/>
        </p:nvPicPr>
        <p:blipFill>
          <a:blip r:embed="rId3"/>
          <a:stretch>
            <a:fillRect/>
          </a:stretch>
        </p:blipFill>
        <p:spPr>
          <a:xfrm>
            <a:off x="11216896" y="5541744"/>
            <a:ext cx="520040" cy="782856"/>
          </a:xfrm>
          <a:prstGeom prst="rect">
            <a:avLst/>
          </a:prstGeom>
        </p:spPr>
      </p:pic>
    </p:spTree>
    <p:extLst>
      <p:ext uri="{BB962C8B-B14F-4D97-AF65-F5344CB8AC3E}">
        <p14:creationId xmlns:p14="http://schemas.microsoft.com/office/powerpoint/2010/main" val="776473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3CBF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81000" y="2133600"/>
            <a:ext cx="6400800" cy="923330"/>
          </a:xfrm>
          <a:prstGeom prst="rect">
            <a:avLst/>
          </a:prstGeom>
        </p:spPr>
        <p:txBody>
          <a:bodyPr wrap="square" lIns="0" tIns="0" rIns="0" bIns="0">
            <a:spAutoFit/>
          </a:bodyPr>
          <a:lstStyle>
            <a:lvl1pPr algn="l">
              <a:defRPr b="1" i="0">
                <a:solidFill>
                  <a:srgbClr val="0051BA"/>
                </a:solidFill>
                <a:latin typeface="Gotham Bold" pitchFamily="2" charset="0"/>
              </a:defRPr>
            </a:lvl1pPr>
          </a:lstStyle>
          <a:p>
            <a:r>
              <a:rPr lang="en-US" dirty="0"/>
              <a:t>Title</a:t>
            </a:r>
            <a:endParaRPr dirty="0"/>
          </a:p>
        </p:txBody>
      </p:sp>
      <p:sp>
        <p:nvSpPr>
          <p:cNvPr id="3" name="Holder 3"/>
          <p:cNvSpPr>
            <a:spLocks noGrp="1"/>
          </p:cNvSpPr>
          <p:nvPr>
            <p:ph type="subTitle" idx="4" hasCustomPrompt="1"/>
          </p:nvPr>
        </p:nvSpPr>
        <p:spPr>
          <a:xfrm>
            <a:off x="397933" y="1143000"/>
            <a:ext cx="4884175" cy="430887"/>
          </a:xfrm>
          <a:prstGeom prst="rect">
            <a:avLst/>
          </a:prstGeom>
        </p:spPr>
        <p:txBody>
          <a:bodyPr wrap="square" lIns="0" tIns="0" rIns="0" bIns="0">
            <a:spAutoFit/>
          </a:bodyPr>
          <a:lstStyle>
            <a:lvl1pPr algn="l">
              <a:defRPr sz="2800" b="0" i="0">
                <a:latin typeface="Gotham Book" pitchFamily="2" charset="0"/>
              </a:defRPr>
            </a:lvl1pPr>
          </a:lstStyle>
          <a:p>
            <a:r>
              <a:rPr lang="en-US" dirty="0"/>
              <a:t>Subtitle</a:t>
            </a:r>
            <a:endParaRPr dirty="0"/>
          </a:p>
        </p:txBody>
      </p:sp>
      <p:sp>
        <p:nvSpPr>
          <p:cNvPr id="10" name="object 7">
            <a:extLst>
              <a:ext uri="{FF2B5EF4-FFF2-40B4-BE49-F238E27FC236}">
                <a16:creationId xmlns:a16="http://schemas.microsoft.com/office/drawing/2014/main" id="{A344B6B2-F0D6-994A-B406-85E0B1746CE2}"/>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DDE5ED"/>
            </a:solidFill>
          </a:ln>
        </p:spPr>
        <p:txBody>
          <a:bodyPr wrap="square" lIns="0" tIns="0" rIns="0" bIns="0" rtlCol="0"/>
          <a:lstStyle/>
          <a:p>
            <a:endParaRPr dirty="0"/>
          </a:p>
        </p:txBody>
      </p:sp>
      <p:pic>
        <p:nvPicPr>
          <p:cNvPr id="4" name="Picture 3">
            <a:extLst>
              <a:ext uri="{FF2B5EF4-FFF2-40B4-BE49-F238E27FC236}">
                <a16:creationId xmlns:a16="http://schemas.microsoft.com/office/drawing/2014/main" id="{1982CB5C-A378-2A4B-B7F8-66EE566ABCDE}"/>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42395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gradFill>
          <a:gsLst>
            <a:gs pos="41000">
              <a:schemeClr val="accent1">
                <a:lumMod val="0"/>
                <a:lumOff val="100000"/>
                <a:alpha val="43000"/>
              </a:schemeClr>
            </a:gs>
            <a:gs pos="100000">
              <a:srgbClr val="73CBF2"/>
            </a:gs>
            <a:gs pos="100000">
              <a:srgbClr val="73CBF2"/>
            </a:gs>
            <a:gs pos="100000">
              <a:srgbClr val="73CBF2"/>
            </a:gs>
          </a:gsLst>
          <a:lin ang="5400000" scaled="1"/>
        </a:gra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609600" y="701516"/>
            <a:ext cx="8376920" cy="738664"/>
          </a:xfrm>
        </p:spPr>
        <p:txBody>
          <a:bodyPr lIns="0" tIns="0" rIns="0" bIns="0"/>
          <a:lstStyle>
            <a:lvl1pPr>
              <a:defRPr sz="4800" b="1" i="0">
                <a:solidFill>
                  <a:srgbClr val="0051BA"/>
                </a:solidFill>
                <a:latin typeface="Gotham Bold" pitchFamily="2" charset="0"/>
                <a:cs typeface="Gotham Bold" pitchFamily="2" charset="0"/>
              </a:defRPr>
            </a:lvl1pPr>
          </a:lstStyle>
          <a:p>
            <a:r>
              <a:rPr lang="en-US" dirty="0"/>
              <a:t>Header</a:t>
            </a:r>
            <a:endParaRPr dirty="0"/>
          </a:p>
        </p:txBody>
      </p:sp>
      <p:sp>
        <p:nvSpPr>
          <p:cNvPr id="3" name="Holder 3"/>
          <p:cNvSpPr>
            <a:spLocks noGrp="1"/>
          </p:cNvSpPr>
          <p:nvPr>
            <p:ph type="body" idx="1" hasCustomPrompt="1"/>
          </p:nvPr>
        </p:nvSpPr>
        <p:spPr>
          <a:xfrm>
            <a:off x="609600" y="1720746"/>
            <a:ext cx="10820400" cy="369332"/>
          </a:xfrm>
        </p:spPr>
        <p:txBody>
          <a:bodyPr lIns="0" tIns="0" rIns="0" bIns="0"/>
          <a:lstStyle>
            <a:lvl1pPr>
              <a:defRPr sz="2400" b="0" i="0">
                <a:latin typeface="Gotham Book" pitchFamily="2" charset="0"/>
              </a:defRPr>
            </a:lvl1pPr>
          </a:lstStyle>
          <a:p>
            <a:pPr lvl="0"/>
            <a:r>
              <a:rPr lang="en-US" dirty="0"/>
              <a:t>Content</a:t>
            </a:r>
          </a:p>
        </p:txBody>
      </p:sp>
      <p:sp>
        <p:nvSpPr>
          <p:cNvPr id="7" name="object 7">
            <a:extLst>
              <a:ext uri="{FF2B5EF4-FFF2-40B4-BE49-F238E27FC236}">
                <a16:creationId xmlns:a16="http://schemas.microsoft.com/office/drawing/2014/main" id="{3E87B603-6276-E541-B7E3-493859EB8DDB}"/>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3" name="Text Placeholder 12">
            <a:extLst>
              <a:ext uri="{FF2B5EF4-FFF2-40B4-BE49-F238E27FC236}">
                <a16:creationId xmlns:a16="http://schemas.microsoft.com/office/drawing/2014/main" id="{7B6B5EC0-3D4C-FC43-AFF2-EA20AC5D0C55}"/>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9" name="Slide Number Placeholder 18">
            <a:extLst>
              <a:ext uri="{FF2B5EF4-FFF2-40B4-BE49-F238E27FC236}">
                <a16:creationId xmlns:a16="http://schemas.microsoft.com/office/drawing/2014/main" id="{1907A2EF-89FC-DB4C-87A4-E5A73B87049E}"/>
              </a:ext>
            </a:extLst>
          </p:cNvPr>
          <p:cNvSpPr>
            <a:spLocks noGrp="1"/>
          </p:cNvSpPr>
          <p:nvPr>
            <p:ph type="sldNum" sz="quarter" idx="13"/>
          </p:nvPr>
        </p:nvSpPr>
        <p:spPr>
          <a:xfrm>
            <a:off x="8854285" y="203161"/>
            <a:ext cx="2804160" cy="184666"/>
          </a:xfrm>
        </p:spPr>
        <p:txBody>
          <a:bodyPr/>
          <a:lstStyle>
            <a:lvl1pPr>
              <a:defRPr sz="1200" b="0" i="1">
                <a:latin typeface="Gotham Book Italic" pitchFamily="2" charset="0"/>
              </a:defRPr>
            </a:lvl1pPr>
          </a:lstStyle>
          <a:p>
            <a:fld id="{B6F15528-21DE-4FAA-801E-634DDDAF4B2B}" type="slidenum">
              <a:rPr lang="en-US" smtClean="0"/>
              <a:pPr/>
              <a:t>‹#›</a:t>
            </a:fld>
            <a:endParaRPr lang="en-US" dirty="0"/>
          </a:p>
        </p:txBody>
      </p:sp>
      <p:pic>
        <p:nvPicPr>
          <p:cNvPr id="9" name="Picture 8">
            <a:extLst>
              <a:ext uri="{FF2B5EF4-FFF2-40B4-BE49-F238E27FC236}">
                <a16:creationId xmlns:a16="http://schemas.microsoft.com/office/drawing/2014/main" id="{63DC97A4-02A9-6945-BD30-EB9948936B54}"/>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94237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object 7">
            <a:extLst>
              <a:ext uri="{FF2B5EF4-FFF2-40B4-BE49-F238E27FC236}">
                <a16:creationId xmlns:a16="http://schemas.microsoft.com/office/drawing/2014/main" id="{7A408A43-C0AD-F147-992D-2C49B6C3DA60}"/>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8" name="Holder 2">
            <a:extLst>
              <a:ext uri="{FF2B5EF4-FFF2-40B4-BE49-F238E27FC236}">
                <a16:creationId xmlns:a16="http://schemas.microsoft.com/office/drawing/2014/main" id="{053F5FAC-BDAF-7C42-AA4E-5F9C84EDDC19}"/>
              </a:ext>
            </a:extLst>
          </p:cNvPr>
          <p:cNvSpPr>
            <a:spLocks noGrp="1"/>
          </p:cNvSpPr>
          <p:nvPr>
            <p:ph type="title" hasCustomPrompt="1"/>
          </p:nvPr>
        </p:nvSpPr>
        <p:spPr>
          <a:xfrm>
            <a:off x="609600" y="701516"/>
            <a:ext cx="8376920" cy="738664"/>
          </a:xfrm>
        </p:spPr>
        <p:txBody>
          <a:bodyPr lIns="0" tIns="0" rIns="0" bIns="0"/>
          <a:lstStyle>
            <a:lvl1pPr>
              <a:defRPr sz="4800" b="1" i="0">
                <a:solidFill>
                  <a:srgbClr val="0051BA"/>
                </a:solidFill>
                <a:latin typeface="Gotham Bold" pitchFamily="2" charset="0"/>
                <a:cs typeface="Gotham Bold" pitchFamily="2" charset="0"/>
              </a:defRPr>
            </a:lvl1pPr>
          </a:lstStyle>
          <a:p>
            <a:r>
              <a:rPr lang="en-US" dirty="0"/>
              <a:t>Header</a:t>
            </a:r>
            <a:endParaRPr dirty="0"/>
          </a:p>
        </p:txBody>
      </p:sp>
      <p:sp>
        <p:nvSpPr>
          <p:cNvPr id="9" name="Holder 3">
            <a:extLst>
              <a:ext uri="{FF2B5EF4-FFF2-40B4-BE49-F238E27FC236}">
                <a16:creationId xmlns:a16="http://schemas.microsoft.com/office/drawing/2014/main" id="{5AC57B9D-01EB-7C40-811A-D3DDED8B29EB}"/>
              </a:ext>
            </a:extLst>
          </p:cNvPr>
          <p:cNvSpPr>
            <a:spLocks noGrp="1"/>
          </p:cNvSpPr>
          <p:nvPr>
            <p:ph type="body" idx="1" hasCustomPrompt="1"/>
          </p:nvPr>
        </p:nvSpPr>
        <p:spPr>
          <a:xfrm>
            <a:off x="609600" y="1720746"/>
            <a:ext cx="10820400" cy="369332"/>
          </a:xfrm>
        </p:spPr>
        <p:txBody>
          <a:bodyPr lIns="0" tIns="0" rIns="0" bIns="0"/>
          <a:lstStyle>
            <a:lvl1pPr>
              <a:defRPr sz="2400" b="0" i="0">
                <a:latin typeface="Gotham Book" pitchFamily="2" charset="0"/>
              </a:defRPr>
            </a:lvl1pPr>
          </a:lstStyle>
          <a:p>
            <a:pPr lvl="0"/>
            <a:r>
              <a:rPr lang="en-US" dirty="0"/>
              <a:t>Content</a:t>
            </a:r>
          </a:p>
        </p:txBody>
      </p:sp>
      <p:sp>
        <p:nvSpPr>
          <p:cNvPr id="11" name="Text Placeholder 12">
            <a:extLst>
              <a:ext uri="{FF2B5EF4-FFF2-40B4-BE49-F238E27FC236}">
                <a16:creationId xmlns:a16="http://schemas.microsoft.com/office/drawing/2014/main" id="{472432B1-17F3-4F45-9037-94C5F7B0BEA2}"/>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2" name="Slide Number Placeholder 18">
            <a:extLst>
              <a:ext uri="{FF2B5EF4-FFF2-40B4-BE49-F238E27FC236}">
                <a16:creationId xmlns:a16="http://schemas.microsoft.com/office/drawing/2014/main" id="{B5EB74A6-DFD4-8449-AF08-ECC6CD694BB3}"/>
              </a:ext>
            </a:extLst>
          </p:cNvPr>
          <p:cNvSpPr txBox="1">
            <a:spLocks/>
          </p:cNvSpPr>
          <p:nvPr userDrawn="1"/>
        </p:nvSpPr>
        <p:spPr>
          <a:xfrm>
            <a:off x="8854285" y="203161"/>
            <a:ext cx="2804160" cy="184666"/>
          </a:xfrm>
          <a:prstGeom prst="rect">
            <a:avLst/>
          </a:prstGeom>
        </p:spPr>
        <p:txBody>
          <a:bodyPr wrap="square" lIns="0" tIns="0" rIns="0" bIns="0">
            <a:spAutoFit/>
          </a:bodyPr>
          <a:lstStyle>
            <a:defPPr>
              <a:defRPr lang="en-US"/>
            </a:defPPr>
            <a:lvl1pPr marL="0" algn="r" defTabSz="914400" rtl="0" eaLnBrk="1" latinLnBrk="0" hangingPunct="1">
              <a:defRPr sz="1200" b="0" i="1" kern="1200">
                <a:solidFill>
                  <a:schemeClr val="tx1">
                    <a:tint val="75000"/>
                  </a:schemeClr>
                </a:solidFill>
                <a:latin typeface="Gotham Book Italic"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dirty="0"/>
          </a:p>
        </p:txBody>
      </p:sp>
      <p:pic>
        <p:nvPicPr>
          <p:cNvPr id="10" name="Picture 9">
            <a:extLst>
              <a:ext uri="{FF2B5EF4-FFF2-40B4-BE49-F238E27FC236}">
                <a16:creationId xmlns:a16="http://schemas.microsoft.com/office/drawing/2014/main" id="{560E64CF-82A1-284E-BBCC-74BFF020ABB3}"/>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99746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bg>
      <p:bgPr>
        <a:gradFill>
          <a:gsLst>
            <a:gs pos="41000">
              <a:schemeClr val="accent1">
                <a:lumMod val="0"/>
                <a:lumOff val="100000"/>
                <a:alpha val="43000"/>
              </a:schemeClr>
            </a:gs>
            <a:gs pos="100000">
              <a:srgbClr val="73CBF2"/>
            </a:gs>
            <a:gs pos="100000">
              <a:srgbClr val="73CBF2"/>
            </a:gs>
            <a:gs pos="100000">
              <a:srgbClr val="73CBF2"/>
            </a:gs>
          </a:gsLst>
          <a:lin ang="5400000" scaled="1"/>
        </a:gra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id="{C90F3310-80EB-9A47-92B7-DBD56835D6EA}"/>
              </a:ext>
            </a:extLst>
          </p:cNvPr>
          <p:cNvSpPr>
            <a:spLocks noGrp="1"/>
          </p:cNvSpPr>
          <p:nvPr>
            <p:ph type="title" hasCustomPrompt="1"/>
          </p:nvPr>
        </p:nvSpPr>
        <p:spPr>
          <a:xfrm>
            <a:off x="609600" y="701516"/>
            <a:ext cx="8376920" cy="738664"/>
          </a:xfrm>
        </p:spPr>
        <p:txBody>
          <a:bodyPr lIns="0" tIns="0" rIns="0" bIns="0"/>
          <a:lstStyle>
            <a:lvl1pPr>
              <a:defRPr sz="4800" b="1" i="0">
                <a:solidFill>
                  <a:srgbClr val="0051BA"/>
                </a:solidFill>
                <a:latin typeface="Gotham Bold" pitchFamily="2" charset="0"/>
                <a:cs typeface="Gotham Bold" pitchFamily="2" charset="0"/>
              </a:defRPr>
            </a:lvl1pPr>
          </a:lstStyle>
          <a:p>
            <a:r>
              <a:rPr lang="en-US" dirty="0"/>
              <a:t>Header</a:t>
            </a:r>
            <a:endParaRPr dirty="0"/>
          </a:p>
        </p:txBody>
      </p:sp>
      <p:sp>
        <p:nvSpPr>
          <p:cNvPr id="11" name="object 7">
            <a:extLst>
              <a:ext uri="{FF2B5EF4-FFF2-40B4-BE49-F238E27FC236}">
                <a16:creationId xmlns:a16="http://schemas.microsoft.com/office/drawing/2014/main" id="{1C961FEE-8A17-8F48-BEE0-687D0D63F364}"/>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4" name="Text Placeholder 13">
            <a:extLst>
              <a:ext uri="{FF2B5EF4-FFF2-40B4-BE49-F238E27FC236}">
                <a16:creationId xmlns:a16="http://schemas.microsoft.com/office/drawing/2014/main" id="{16137376-5D4A-4B41-A1AD-DCF2CA30105F}"/>
              </a:ext>
            </a:extLst>
          </p:cNvPr>
          <p:cNvSpPr>
            <a:spLocks noGrp="1"/>
          </p:cNvSpPr>
          <p:nvPr>
            <p:ph type="body" sz="quarter" idx="10"/>
          </p:nvPr>
        </p:nvSpPr>
        <p:spPr>
          <a:xfrm>
            <a:off x="609600" y="1729758"/>
            <a:ext cx="5715000" cy="1846659"/>
          </a:xfrm>
        </p:spPr>
        <p:txBody>
          <a:bodyPr/>
          <a:lstStyle>
            <a:lvl1pPr>
              <a:defRPr sz="2400" b="0" i="0">
                <a:latin typeface="Gotham Book" pitchFamily="2" charset="0"/>
              </a:defRPr>
            </a:lvl1pPr>
            <a:lvl2pPr>
              <a:defRPr sz="2400" b="0" i="0">
                <a:latin typeface="Gotham Book" pitchFamily="2" charset="0"/>
              </a:defRPr>
            </a:lvl2pPr>
            <a:lvl3pPr>
              <a:defRPr sz="2400" b="0" i="0">
                <a:latin typeface="Gotham Book" pitchFamily="2" charset="0"/>
              </a:defRPr>
            </a:lvl3pPr>
            <a:lvl4pPr>
              <a:defRPr sz="2400" b="0" i="0">
                <a:latin typeface="Gotham Book" pitchFamily="2" charset="0"/>
              </a:defRPr>
            </a:lvl4pPr>
            <a:lvl5pPr>
              <a:defRPr sz="2400" b="0" i="0">
                <a:latin typeface="Gotham Book"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3170C2B7-36FB-3D46-B0B4-D4B30E08A9E5}"/>
              </a:ext>
            </a:extLst>
          </p:cNvPr>
          <p:cNvSpPr>
            <a:spLocks noGrp="1"/>
          </p:cNvSpPr>
          <p:nvPr>
            <p:ph sz="quarter" idx="11"/>
          </p:nvPr>
        </p:nvSpPr>
        <p:spPr>
          <a:xfrm>
            <a:off x="6477000" y="1730375"/>
            <a:ext cx="441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2">
            <a:extLst>
              <a:ext uri="{FF2B5EF4-FFF2-40B4-BE49-F238E27FC236}">
                <a16:creationId xmlns:a16="http://schemas.microsoft.com/office/drawing/2014/main" id="{262C47E3-DBF1-6B44-8752-DB929D648D74}"/>
              </a:ext>
            </a:extLst>
          </p:cNvPr>
          <p:cNvSpPr>
            <a:spLocks noGrp="1"/>
          </p:cNvSpPr>
          <p:nvPr>
            <p:ph type="body" sz="quarter" idx="12"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21" name="Slide Number Placeholder 18">
            <a:extLst>
              <a:ext uri="{FF2B5EF4-FFF2-40B4-BE49-F238E27FC236}">
                <a16:creationId xmlns:a16="http://schemas.microsoft.com/office/drawing/2014/main" id="{23354176-9E17-0045-9D5D-28FAF94426DD}"/>
              </a:ext>
            </a:extLst>
          </p:cNvPr>
          <p:cNvSpPr>
            <a:spLocks noGrp="1"/>
          </p:cNvSpPr>
          <p:nvPr>
            <p:ph type="sldNum" sz="quarter" idx="13"/>
          </p:nvPr>
        </p:nvSpPr>
        <p:spPr>
          <a:xfrm>
            <a:off x="8854285" y="203161"/>
            <a:ext cx="2804160" cy="184666"/>
          </a:xfrm>
        </p:spPr>
        <p:txBody>
          <a:bodyPr/>
          <a:lstStyle>
            <a:lvl1pPr>
              <a:defRPr sz="1200" b="0" i="1">
                <a:latin typeface="Gotham Book Italic" pitchFamily="2" charset="0"/>
              </a:defRPr>
            </a:lvl1pPr>
          </a:lstStyle>
          <a:p>
            <a:fld id="{B6F15528-21DE-4FAA-801E-634DDDAF4B2B}" type="slidenum">
              <a:rPr lang="en-US" smtClean="0"/>
              <a:pPr/>
              <a:t>‹#›</a:t>
            </a:fld>
            <a:endParaRPr lang="en-US" dirty="0"/>
          </a:p>
        </p:txBody>
      </p:sp>
      <p:pic>
        <p:nvPicPr>
          <p:cNvPr id="10" name="Picture 9">
            <a:extLst>
              <a:ext uri="{FF2B5EF4-FFF2-40B4-BE49-F238E27FC236}">
                <a16:creationId xmlns:a16="http://schemas.microsoft.com/office/drawing/2014/main" id="{44052AE0-4E71-BF48-B31B-D50C3A59EB69}"/>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21955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809989-07EB-3749-B7B0-18060D9754C0}"/>
              </a:ext>
            </a:extLst>
          </p:cNvPr>
          <p:cNvSpPr/>
          <p:nvPr userDrawn="1"/>
        </p:nvSpPr>
        <p:spPr>
          <a:xfrm>
            <a:off x="8077200" y="0"/>
            <a:ext cx="4114800" cy="6858000"/>
          </a:xfrm>
          <a:prstGeom prst="rect">
            <a:avLst/>
          </a:prstGeom>
          <a:solidFill>
            <a:srgbClr val="73C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7">
            <a:extLst>
              <a:ext uri="{FF2B5EF4-FFF2-40B4-BE49-F238E27FC236}">
                <a16:creationId xmlns:a16="http://schemas.microsoft.com/office/drawing/2014/main" id="{B7158A24-B901-C043-9960-E49DB9941933}"/>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DDE5ED"/>
            </a:solidFill>
          </a:ln>
        </p:spPr>
        <p:txBody>
          <a:bodyPr wrap="square" lIns="0" tIns="0" rIns="0" bIns="0" rtlCol="0"/>
          <a:lstStyle/>
          <a:p>
            <a:endParaRPr dirty="0"/>
          </a:p>
        </p:txBody>
      </p:sp>
      <p:sp>
        <p:nvSpPr>
          <p:cNvPr id="8" name="Holder 3">
            <a:extLst>
              <a:ext uri="{FF2B5EF4-FFF2-40B4-BE49-F238E27FC236}">
                <a16:creationId xmlns:a16="http://schemas.microsoft.com/office/drawing/2014/main" id="{7A798E46-E8B6-AB41-92DE-80F5136E7E1A}"/>
              </a:ext>
            </a:extLst>
          </p:cNvPr>
          <p:cNvSpPr>
            <a:spLocks noGrp="1"/>
          </p:cNvSpPr>
          <p:nvPr>
            <p:ph type="body" idx="1" hasCustomPrompt="1"/>
          </p:nvPr>
        </p:nvSpPr>
        <p:spPr>
          <a:xfrm>
            <a:off x="609600" y="724806"/>
            <a:ext cx="7162800" cy="369332"/>
          </a:xfrm>
        </p:spPr>
        <p:txBody>
          <a:bodyPr lIns="0" tIns="0" rIns="0" bIns="0"/>
          <a:lstStyle>
            <a:lvl1pPr>
              <a:defRPr sz="2400" b="0" i="0">
                <a:latin typeface="Gotham Book" pitchFamily="2" charset="0"/>
              </a:defRPr>
            </a:lvl1pPr>
          </a:lstStyle>
          <a:p>
            <a:pPr lvl="0"/>
            <a:r>
              <a:rPr lang="en-US" dirty="0"/>
              <a:t>Content</a:t>
            </a:r>
          </a:p>
        </p:txBody>
      </p:sp>
      <p:sp>
        <p:nvSpPr>
          <p:cNvPr id="9" name="Text Placeholder 12">
            <a:extLst>
              <a:ext uri="{FF2B5EF4-FFF2-40B4-BE49-F238E27FC236}">
                <a16:creationId xmlns:a16="http://schemas.microsoft.com/office/drawing/2014/main" id="{97720595-54C4-F24A-8EC3-7817F4BB1669}"/>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0" name="Slide Number Placeholder 18">
            <a:extLst>
              <a:ext uri="{FF2B5EF4-FFF2-40B4-BE49-F238E27FC236}">
                <a16:creationId xmlns:a16="http://schemas.microsoft.com/office/drawing/2014/main" id="{505C51FC-D1C6-ED4F-95D4-7316621262C0}"/>
              </a:ext>
            </a:extLst>
          </p:cNvPr>
          <p:cNvSpPr txBox="1">
            <a:spLocks/>
          </p:cNvSpPr>
          <p:nvPr userDrawn="1"/>
        </p:nvSpPr>
        <p:spPr>
          <a:xfrm>
            <a:off x="8854285" y="203161"/>
            <a:ext cx="2804160" cy="184666"/>
          </a:xfrm>
          <a:prstGeom prst="rect">
            <a:avLst/>
          </a:prstGeom>
        </p:spPr>
        <p:txBody>
          <a:bodyPr wrap="square" lIns="0" tIns="0" rIns="0" bIns="0">
            <a:spAutoFit/>
          </a:bodyPr>
          <a:lstStyle>
            <a:defPPr>
              <a:defRPr lang="en-US"/>
            </a:defPPr>
            <a:lvl1pPr marL="0" algn="r" defTabSz="914400" rtl="0" eaLnBrk="1" latinLnBrk="0" hangingPunct="1">
              <a:defRPr sz="1200" b="0" i="1" kern="1200">
                <a:solidFill>
                  <a:schemeClr val="tx1">
                    <a:tint val="75000"/>
                  </a:schemeClr>
                </a:solidFill>
                <a:latin typeface="Gotham Book Italic"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dirty="0"/>
          </a:p>
        </p:txBody>
      </p:sp>
      <p:sp>
        <p:nvSpPr>
          <p:cNvPr id="12" name="Holder 3">
            <a:extLst>
              <a:ext uri="{FF2B5EF4-FFF2-40B4-BE49-F238E27FC236}">
                <a16:creationId xmlns:a16="http://schemas.microsoft.com/office/drawing/2014/main" id="{AECCB26F-850B-E34E-9E01-992389150124}"/>
              </a:ext>
            </a:extLst>
          </p:cNvPr>
          <p:cNvSpPr>
            <a:spLocks noGrp="1"/>
          </p:cNvSpPr>
          <p:nvPr>
            <p:ph type="body" idx="11" hasCustomPrompt="1"/>
          </p:nvPr>
        </p:nvSpPr>
        <p:spPr>
          <a:xfrm>
            <a:off x="8624303" y="1365187"/>
            <a:ext cx="3096986" cy="276999"/>
          </a:xfrm>
        </p:spPr>
        <p:txBody>
          <a:bodyPr lIns="0" tIns="0" rIns="0" bIns="0"/>
          <a:lstStyle>
            <a:lvl1pPr>
              <a:defRPr sz="1800" b="0" i="0">
                <a:latin typeface="Gotham Book" pitchFamily="2" charset="0"/>
              </a:defRPr>
            </a:lvl1pPr>
          </a:lstStyle>
          <a:p>
            <a:pPr lvl="0"/>
            <a:r>
              <a:rPr lang="en-US" dirty="0"/>
              <a:t>Content</a:t>
            </a:r>
          </a:p>
        </p:txBody>
      </p:sp>
      <p:sp>
        <p:nvSpPr>
          <p:cNvPr id="13" name="Holder 3">
            <a:extLst>
              <a:ext uri="{FF2B5EF4-FFF2-40B4-BE49-F238E27FC236}">
                <a16:creationId xmlns:a16="http://schemas.microsoft.com/office/drawing/2014/main" id="{18874637-6413-8A4A-AEE8-872B50B73C63}"/>
              </a:ext>
            </a:extLst>
          </p:cNvPr>
          <p:cNvSpPr>
            <a:spLocks noGrp="1"/>
          </p:cNvSpPr>
          <p:nvPr>
            <p:ph type="body" idx="12" hasCustomPrompt="1"/>
          </p:nvPr>
        </p:nvSpPr>
        <p:spPr>
          <a:xfrm>
            <a:off x="8624303" y="757404"/>
            <a:ext cx="2392835" cy="369332"/>
          </a:xfrm>
        </p:spPr>
        <p:txBody>
          <a:bodyPr lIns="0" tIns="0" rIns="0" bIns="0"/>
          <a:lstStyle>
            <a:lvl1pPr>
              <a:defRPr sz="2400" b="1" i="0">
                <a:solidFill>
                  <a:srgbClr val="0051BA"/>
                </a:solidFill>
                <a:latin typeface="Gotham Book" pitchFamily="2" charset="0"/>
              </a:defRPr>
            </a:lvl1pPr>
          </a:lstStyle>
          <a:p>
            <a:pPr lvl="0"/>
            <a:r>
              <a:rPr lang="en-US" dirty="0"/>
              <a:t>Header</a:t>
            </a:r>
          </a:p>
        </p:txBody>
      </p:sp>
      <p:pic>
        <p:nvPicPr>
          <p:cNvPr id="14" name="Picture 13">
            <a:extLst>
              <a:ext uri="{FF2B5EF4-FFF2-40B4-BE49-F238E27FC236}">
                <a16:creationId xmlns:a16="http://schemas.microsoft.com/office/drawing/2014/main" id="{4D5446A4-E598-B647-928A-E7D9318343C7}"/>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211602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s and Captions">
    <p:bg>
      <p:bgPr>
        <a:solidFill>
          <a:schemeClr val="bg1"/>
        </a:solidFill>
        <a:effectLst/>
      </p:bgPr>
    </p:bg>
    <p:spTree>
      <p:nvGrpSpPr>
        <p:cNvPr id="1" name=""/>
        <p:cNvGrpSpPr/>
        <p:nvPr/>
      </p:nvGrpSpPr>
      <p:grpSpPr>
        <a:xfrm>
          <a:off x="0" y="0"/>
          <a:ext cx="0" cy="0"/>
          <a:chOff x="0" y="0"/>
          <a:chExt cx="0" cy="0"/>
        </a:xfrm>
      </p:grpSpPr>
      <p:sp>
        <p:nvSpPr>
          <p:cNvPr id="8" name="object 7">
            <a:extLst>
              <a:ext uri="{FF2B5EF4-FFF2-40B4-BE49-F238E27FC236}">
                <a16:creationId xmlns:a16="http://schemas.microsoft.com/office/drawing/2014/main" id="{866DBB05-D483-D748-9373-28E3B69AEFC9}"/>
              </a:ext>
            </a:extLst>
          </p:cNvPr>
          <p:cNvSpPr/>
          <p:nvPr userDrawn="1"/>
        </p:nvSpPr>
        <p:spPr>
          <a:xfrm>
            <a:off x="457200" y="6407150"/>
            <a:ext cx="11277600" cy="0"/>
          </a:xfrm>
          <a:custGeom>
            <a:avLst/>
            <a:gdLst/>
            <a:ahLst/>
            <a:cxnLst/>
            <a:rect l="l" t="t" r="r" b="b"/>
            <a:pathLst>
              <a:path w="11277600">
                <a:moveTo>
                  <a:pt x="0" y="0"/>
                </a:moveTo>
                <a:lnTo>
                  <a:pt x="11277295" y="0"/>
                </a:lnTo>
              </a:path>
            </a:pathLst>
          </a:custGeom>
          <a:ln w="12700">
            <a:solidFill>
              <a:srgbClr val="73CBF2"/>
            </a:solidFill>
          </a:ln>
        </p:spPr>
        <p:txBody>
          <a:bodyPr wrap="square" lIns="0" tIns="0" rIns="0" bIns="0" rtlCol="0"/>
          <a:lstStyle/>
          <a:p>
            <a:endParaRPr dirty="0"/>
          </a:p>
        </p:txBody>
      </p:sp>
      <p:sp>
        <p:nvSpPr>
          <p:cNvPr id="11" name="Text Placeholder 12">
            <a:extLst>
              <a:ext uri="{FF2B5EF4-FFF2-40B4-BE49-F238E27FC236}">
                <a16:creationId xmlns:a16="http://schemas.microsoft.com/office/drawing/2014/main" id="{A9C96DBC-3002-424E-9A58-9A71A7A12561}"/>
              </a:ext>
            </a:extLst>
          </p:cNvPr>
          <p:cNvSpPr>
            <a:spLocks noGrp="1"/>
          </p:cNvSpPr>
          <p:nvPr>
            <p:ph type="body" sz="quarter" idx="11" hasCustomPrompt="1"/>
          </p:nvPr>
        </p:nvSpPr>
        <p:spPr>
          <a:xfrm>
            <a:off x="850085" y="5149334"/>
            <a:ext cx="4631268" cy="184666"/>
          </a:xfrm>
        </p:spPr>
        <p:txBody>
          <a:bodyPr/>
          <a:lstStyle>
            <a:lvl1pPr>
              <a:defRPr sz="1200" b="0" i="1">
                <a:latin typeface="Gotham Light Italic" pitchFamily="2" charset="0"/>
              </a:defRPr>
            </a:lvl1pPr>
          </a:lstStyle>
          <a:p>
            <a:pPr lvl="0"/>
            <a:r>
              <a:rPr lang="en-US" dirty="0"/>
              <a:t>Caption</a:t>
            </a:r>
          </a:p>
        </p:txBody>
      </p:sp>
      <p:sp>
        <p:nvSpPr>
          <p:cNvPr id="14" name="Picture Placeholder 12">
            <a:extLst>
              <a:ext uri="{FF2B5EF4-FFF2-40B4-BE49-F238E27FC236}">
                <a16:creationId xmlns:a16="http://schemas.microsoft.com/office/drawing/2014/main" id="{9705D3B9-B76C-7E40-8FEA-013EDFD9D3CF}"/>
              </a:ext>
            </a:extLst>
          </p:cNvPr>
          <p:cNvSpPr>
            <a:spLocks noGrp="1"/>
          </p:cNvSpPr>
          <p:nvPr>
            <p:ph type="pic" sz="quarter" idx="13"/>
          </p:nvPr>
        </p:nvSpPr>
        <p:spPr>
          <a:xfrm>
            <a:off x="833152" y="1024791"/>
            <a:ext cx="4648201" cy="3962400"/>
          </a:xfrm>
        </p:spPr>
        <p:txBody>
          <a:bodyPr/>
          <a:lstStyle/>
          <a:p>
            <a:endParaRPr lang="en-US"/>
          </a:p>
        </p:txBody>
      </p:sp>
      <p:sp>
        <p:nvSpPr>
          <p:cNvPr id="15" name="Text Placeholder 12">
            <a:extLst>
              <a:ext uri="{FF2B5EF4-FFF2-40B4-BE49-F238E27FC236}">
                <a16:creationId xmlns:a16="http://schemas.microsoft.com/office/drawing/2014/main" id="{41DAC842-190A-5747-BA45-086719DEE690}"/>
              </a:ext>
            </a:extLst>
          </p:cNvPr>
          <p:cNvSpPr>
            <a:spLocks noGrp="1"/>
          </p:cNvSpPr>
          <p:nvPr>
            <p:ph type="body" sz="quarter" idx="14" hasCustomPrompt="1"/>
          </p:nvPr>
        </p:nvSpPr>
        <p:spPr>
          <a:xfrm>
            <a:off x="6285686" y="5163703"/>
            <a:ext cx="4648201" cy="170297"/>
          </a:xfrm>
        </p:spPr>
        <p:txBody>
          <a:bodyPr/>
          <a:lstStyle>
            <a:lvl1pPr>
              <a:defRPr sz="1200" b="0" i="1">
                <a:latin typeface="Gotham Light Italic" pitchFamily="2" charset="0"/>
              </a:defRPr>
            </a:lvl1pPr>
          </a:lstStyle>
          <a:p>
            <a:pPr lvl="0"/>
            <a:r>
              <a:rPr lang="en-US" dirty="0"/>
              <a:t>Caption</a:t>
            </a:r>
          </a:p>
        </p:txBody>
      </p:sp>
      <p:sp>
        <p:nvSpPr>
          <p:cNvPr id="16" name="Picture Placeholder 12">
            <a:extLst>
              <a:ext uri="{FF2B5EF4-FFF2-40B4-BE49-F238E27FC236}">
                <a16:creationId xmlns:a16="http://schemas.microsoft.com/office/drawing/2014/main" id="{9126F331-B3BA-C743-A0F7-72CD992CEEA3}"/>
              </a:ext>
            </a:extLst>
          </p:cNvPr>
          <p:cNvSpPr>
            <a:spLocks noGrp="1"/>
          </p:cNvSpPr>
          <p:nvPr>
            <p:ph type="pic" sz="quarter" idx="15"/>
          </p:nvPr>
        </p:nvSpPr>
        <p:spPr>
          <a:xfrm>
            <a:off x="6302619" y="1024791"/>
            <a:ext cx="4648201" cy="3962400"/>
          </a:xfrm>
        </p:spPr>
        <p:txBody>
          <a:bodyPr/>
          <a:lstStyle/>
          <a:p>
            <a:endParaRPr lang="en-US"/>
          </a:p>
        </p:txBody>
      </p:sp>
      <p:sp>
        <p:nvSpPr>
          <p:cNvPr id="18" name="Text Placeholder 12">
            <a:extLst>
              <a:ext uri="{FF2B5EF4-FFF2-40B4-BE49-F238E27FC236}">
                <a16:creationId xmlns:a16="http://schemas.microsoft.com/office/drawing/2014/main" id="{A83EBE79-89FA-7243-A0E0-91AF601A7F67}"/>
              </a:ext>
            </a:extLst>
          </p:cNvPr>
          <p:cNvSpPr>
            <a:spLocks noGrp="1"/>
          </p:cNvSpPr>
          <p:nvPr>
            <p:ph type="body" sz="quarter" idx="10" hasCustomPrompt="1"/>
          </p:nvPr>
        </p:nvSpPr>
        <p:spPr>
          <a:xfrm>
            <a:off x="609600" y="203161"/>
            <a:ext cx="1295400" cy="184666"/>
          </a:xfrm>
        </p:spPr>
        <p:txBody>
          <a:bodyPr/>
          <a:lstStyle>
            <a:lvl2pPr>
              <a:defRPr sz="1200" b="0" i="1">
                <a:latin typeface="Gotham Book Italic" pitchFamily="2" charset="0"/>
              </a:defRPr>
            </a:lvl2pPr>
          </a:lstStyle>
          <a:p>
            <a:pPr lvl="1"/>
            <a:r>
              <a:rPr lang="en-US" dirty="0"/>
              <a:t>Title</a:t>
            </a:r>
          </a:p>
        </p:txBody>
      </p:sp>
      <p:sp>
        <p:nvSpPr>
          <p:cNvPr id="19" name="Slide Number Placeholder 18">
            <a:extLst>
              <a:ext uri="{FF2B5EF4-FFF2-40B4-BE49-F238E27FC236}">
                <a16:creationId xmlns:a16="http://schemas.microsoft.com/office/drawing/2014/main" id="{1569DCEA-833C-E84A-99CC-C5BD3FD164CC}"/>
              </a:ext>
            </a:extLst>
          </p:cNvPr>
          <p:cNvSpPr>
            <a:spLocks noGrp="1"/>
          </p:cNvSpPr>
          <p:nvPr>
            <p:ph type="sldNum" sz="quarter" idx="16"/>
          </p:nvPr>
        </p:nvSpPr>
        <p:spPr>
          <a:xfrm>
            <a:off x="8854285" y="203161"/>
            <a:ext cx="2804160" cy="184666"/>
          </a:xfrm>
        </p:spPr>
        <p:txBody>
          <a:bodyPr/>
          <a:lstStyle>
            <a:lvl1pPr>
              <a:defRPr sz="1200" b="0" i="1">
                <a:latin typeface="Gotham Book Italic" pitchFamily="2" charset="0"/>
              </a:defRPr>
            </a:lvl1pPr>
          </a:lstStyle>
          <a:p>
            <a:fld id="{B6F15528-21DE-4FAA-801E-634DDDAF4B2B}" type="slidenum">
              <a:rPr lang="en-US" smtClean="0"/>
              <a:pPr/>
              <a:t>‹#›</a:t>
            </a:fld>
            <a:endParaRPr lang="en-US" dirty="0"/>
          </a:p>
        </p:txBody>
      </p:sp>
      <p:pic>
        <p:nvPicPr>
          <p:cNvPr id="10" name="Picture 9">
            <a:extLst>
              <a:ext uri="{FF2B5EF4-FFF2-40B4-BE49-F238E27FC236}">
                <a16:creationId xmlns:a16="http://schemas.microsoft.com/office/drawing/2014/main" id="{6FB31234-E3B8-D74F-9F89-15CA3471F03D}"/>
              </a:ext>
            </a:extLst>
          </p:cNvPr>
          <p:cNvPicPr>
            <a:picLocks noChangeAspect="1"/>
          </p:cNvPicPr>
          <p:nvPr userDrawn="1"/>
        </p:nvPicPr>
        <p:blipFill>
          <a:blip r:embed="rId2"/>
          <a:stretch>
            <a:fillRect/>
          </a:stretch>
        </p:blipFill>
        <p:spPr>
          <a:xfrm>
            <a:off x="11194868" y="5486400"/>
            <a:ext cx="539931" cy="812799"/>
          </a:xfrm>
          <a:prstGeom prst="rect">
            <a:avLst/>
          </a:prstGeom>
        </p:spPr>
      </p:pic>
    </p:spTree>
    <p:extLst>
      <p:ext uri="{BB962C8B-B14F-4D97-AF65-F5344CB8AC3E}">
        <p14:creationId xmlns:p14="http://schemas.microsoft.com/office/powerpoint/2010/main" val="321973484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92333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276999"/>
          </a:xfrm>
          <a:prstGeom prst="rect">
            <a:avLst/>
          </a:prstGeo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914400" y="6248400"/>
            <a:ext cx="2540000" cy="276999"/>
          </a:xfrm>
          <a:prstGeom prst="rect">
            <a:avLst/>
          </a:prstGeom>
          <a:ln/>
        </p:spPr>
        <p:txBody>
          <a:bodyPr/>
          <a:lstStyle>
            <a:lvl1pPr>
              <a:defRPr/>
            </a:lvl1pPr>
          </a:lstStyle>
          <a:p>
            <a:fld id="{71BE82DF-B742-4227-8DDA-5CC8B2913849}" type="datetime1">
              <a:rPr lang="en-US" smtClean="0">
                <a:solidFill>
                  <a:prstClr val="black">
                    <a:tint val="75000"/>
                  </a:prstClr>
                </a:solidFill>
              </a:rPr>
              <a:pPr/>
              <a:t>11/13/2025</a:t>
            </a:fld>
            <a:endParaRPr lang="en-US">
              <a:solidFill>
                <a:prstClr val="black">
                  <a:tint val="75000"/>
                </a:prstClr>
              </a:solidFill>
            </a:endParaRPr>
          </a:p>
        </p:txBody>
      </p:sp>
      <p:sp>
        <p:nvSpPr>
          <p:cNvPr id="5" name="Rectangle 5"/>
          <p:cNvSpPr>
            <a:spLocks noGrp="1" noChangeArrowheads="1"/>
          </p:cNvSpPr>
          <p:nvPr>
            <p:ph type="ftr" sz="quarter" idx="11"/>
          </p:nvPr>
        </p:nvSpPr>
        <p:spPr>
          <a:xfrm>
            <a:off x="4165600" y="6248400"/>
            <a:ext cx="3860800" cy="123111"/>
          </a:xfrm>
          <a:prstGeom prst="rect">
            <a:avLst/>
          </a:prstGeom>
          <a:ln/>
        </p:spPr>
        <p:txBody>
          <a:bodyPr/>
          <a:lstStyle>
            <a:lvl1pPr>
              <a:defRPr/>
            </a:lvl1pPr>
          </a:lstStyle>
          <a:p>
            <a:endParaRPr lang="en-US">
              <a:solidFill>
                <a:prstClr val="black">
                  <a:tint val="75000"/>
                </a:prstClr>
              </a:solidFill>
            </a:endParaRPr>
          </a:p>
        </p:txBody>
      </p:sp>
      <p:sp>
        <p:nvSpPr>
          <p:cNvPr id="6" name="Rectangle 6"/>
          <p:cNvSpPr>
            <a:spLocks noGrp="1" noChangeArrowheads="1"/>
          </p:cNvSpPr>
          <p:nvPr>
            <p:ph type="sldNum" sz="quarter" idx="12"/>
          </p:nvPr>
        </p:nvSpPr>
        <p:spPr>
          <a:xfrm>
            <a:off x="8778240" y="6377940"/>
            <a:ext cx="2804160" cy="276999"/>
          </a:xfrm>
          <a:ln/>
        </p:spPr>
        <p:txBody>
          <a:bodyPr/>
          <a:lstStyle>
            <a:lvl1pPr>
              <a:defRPr/>
            </a:lvl1pPr>
          </a:lstStyle>
          <a:p>
            <a:fld id="{AB158736-460D-6843-AEAC-92E9D71670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63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07539" y="2267177"/>
            <a:ext cx="8376920" cy="1869439"/>
          </a:xfrm>
          <a:prstGeom prst="rect">
            <a:avLst/>
          </a:prstGeom>
        </p:spPr>
        <p:txBody>
          <a:bodyPr wrap="square" lIns="0" tIns="0" rIns="0" bIns="0">
            <a:spAutoFit/>
          </a:bodyPr>
          <a:lstStyle>
            <a:lvl1pPr>
              <a:defRPr sz="6000" b="1" i="0">
                <a:solidFill>
                  <a:srgbClr val="0069B0"/>
                </a:solidFill>
                <a:latin typeface="Montserrat"/>
                <a:cs typeface="Montserra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10459923" y="6168287"/>
            <a:ext cx="502284" cy="157479"/>
          </a:xfrm>
          <a:prstGeom prst="rect">
            <a:avLst/>
          </a:prstGeom>
        </p:spPr>
        <p:txBody>
          <a:bodyPr wrap="square" lIns="0" tIns="0" rIns="0" bIns="0">
            <a:spAutoFit/>
          </a:bodyPr>
          <a:lstStyle>
            <a:lvl1pPr>
              <a:defRPr sz="800" b="0" i="0">
                <a:solidFill>
                  <a:schemeClr val="tx1"/>
                </a:solidFill>
                <a:latin typeface="Montserrat-Light"/>
                <a:cs typeface="Montserrat-Light"/>
              </a:defRPr>
            </a:lvl1pPr>
          </a:lstStyle>
          <a:p>
            <a:pPr marL="12700">
              <a:lnSpc>
                <a:spcPct val="100000"/>
              </a:lnSpc>
              <a:spcBef>
                <a:spcPts val="125"/>
              </a:spcBef>
            </a:pPr>
            <a:r>
              <a:rPr lang="en-US"/>
              <a:t>logo</a:t>
            </a:r>
            <a:r>
              <a:rPr lang="en-US" spc="-65"/>
              <a:t> </a:t>
            </a:r>
            <a:r>
              <a:rPr lang="en-US" spc="-5"/>
              <a:t>here</a:t>
            </a:r>
            <a:endParaRPr lang="en-US" spc="-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11/13/2025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667608239"/>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68" r:id="rId3"/>
    <p:sldLayoutId id="2147483671" r:id="rId4"/>
    <p:sldLayoutId id="2147483669" r:id="rId5"/>
    <p:sldLayoutId id="2147483673" r:id="rId6"/>
    <p:sldLayoutId id="2147483670" r:id="rId7"/>
    <p:sldLayoutId id="2147483676" r:id="rId8"/>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iG3pQp6HoQM?feature=oembed" TargetMode="External"/><Relationship Id="rId5" Type="http://schemas.openxmlformats.org/officeDocument/2006/relationships/hyperlink" Target="https://www.youtube.com/watch?v=iG3pQp6HoQM" TargetMode="Externa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www.youtube.com/embed/zKyjshcxbI0?start=11&amp;feature=oembed" TargetMode="External"/><Relationship Id="rId5" Type="http://schemas.openxmlformats.org/officeDocument/2006/relationships/hyperlink" Target="https://www.youtube.com/watch?v=zKyjshcxbI0" TargetMode="Externa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35">
            <a:extLst>
              <a:ext uri="{FF2B5EF4-FFF2-40B4-BE49-F238E27FC236}">
                <a16:creationId xmlns:a16="http://schemas.microsoft.com/office/drawing/2014/main" id="{468262C1-CFA5-47AF-BDB0-46F90EC51962}"/>
              </a:ext>
            </a:extLst>
          </p:cNvPr>
          <p:cNvSpPr>
            <a:spLocks noGrp="1"/>
          </p:cNvSpPr>
          <p:nvPr>
            <p:ph type="ctrTitle"/>
          </p:nvPr>
        </p:nvSpPr>
        <p:spPr>
          <a:xfrm>
            <a:off x="-36286" y="3763665"/>
            <a:ext cx="7162800" cy="110799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5400">
                <a:effectLst>
                  <a:outerShdw blurRad="38100" dist="38100" dir="2700000" rotWithShape="0">
                    <a:srgbClr val="000000">
                      <a:alpha val="43137"/>
                    </a:srgbClr>
                  </a:outerShdw>
                </a:effectLst>
                <a:latin typeface="Tahoma"/>
                <a:ea typeface="Tahoma"/>
                <a:cs typeface="Tahoma"/>
                <a:sym typeface="Tahoma"/>
              </a:defRPr>
            </a:pPr>
            <a:r>
              <a:rPr sz="2400" dirty="0"/>
              <a:t>Passenger Assistance Safety &amp; Sensitivity</a:t>
            </a:r>
          </a:p>
          <a:p>
            <a:pPr algn="ctr">
              <a:defRPr sz="5400">
                <a:effectLst>
                  <a:outerShdw blurRad="38100" dist="38100" dir="2700000" rotWithShape="0">
                    <a:srgbClr val="000000">
                      <a:alpha val="43137"/>
                    </a:srgbClr>
                  </a:outerShdw>
                </a:effectLst>
                <a:latin typeface="Tahoma"/>
                <a:ea typeface="Tahoma"/>
                <a:cs typeface="Tahoma"/>
                <a:sym typeface="Tahoma"/>
              </a:defRPr>
            </a:pPr>
            <a:r>
              <a:rPr sz="2400" dirty="0"/>
              <a:t>(PASS) </a:t>
            </a:r>
            <a:r>
              <a:rPr lang="en-US" sz="2400" dirty="0"/>
              <a:t>8.0</a:t>
            </a:r>
            <a:br>
              <a:rPr lang="en-US" sz="2400"/>
            </a:br>
            <a:endParaRPr sz="2400" dirty="0"/>
          </a:p>
        </p:txBody>
      </p:sp>
      <p:sp>
        <p:nvSpPr>
          <p:cNvPr id="2" name="TextBox 1"/>
          <p:cNvSpPr txBox="1"/>
          <p:nvPr/>
        </p:nvSpPr>
        <p:spPr>
          <a:xfrm>
            <a:off x="152400" y="3276600"/>
            <a:ext cx="7750629"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Kansas Rural Transit Assistance Program</a:t>
            </a:r>
          </a:p>
        </p:txBody>
      </p:sp>
      <p:sp>
        <p:nvSpPr>
          <p:cNvPr id="4" name="TextBox 3"/>
          <p:cNvSpPr txBox="1"/>
          <p:nvPr/>
        </p:nvSpPr>
        <p:spPr>
          <a:xfrm>
            <a:off x="573314" y="5029200"/>
            <a:ext cx="5943600" cy="1200329"/>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KS RTAP Instructor</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Anne Lowder</a:t>
            </a: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alowder@ku.edu</a:t>
            </a: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1A81D91-D215-4EE6-B244-64B971C9CD86}"/>
              </a:ext>
            </a:extLst>
          </p:cNvPr>
          <p:cNvSpPr txBox="1"/>
          <p:nvPr/>
        </p:nvSpPr>
        <p:spPr>
          <a:xfrm>
            <a:off x="4154714" y="4992149"/>
            <a:ext cx="5943600" cy="1200329"/>
          </a:xfrm>
          <a:prstGeom prst="rect">
            <a:avLst/>
          </a:prstGeom>
          <a:noFill/>
        </p:spPr>
        <p:txBody>
          <a:bodyPr wrap="square" rtlCol="0">
            <a:spAutoFit/>
          </a:bodyPr>
          <a:lstStyle/>
          <a:p>
            <a:r>
              <a:rPr lang="en-US" dirty="0">
                <a:solidFill>
                  <a:schemeClr val="bg1"/>
                </a:solidFill>
              </a:rPr>
              <a:t>Resources: </a:t>
            </a:r>
          </a:p>
          <a:p>
            <a:r>
              <a:rPr lang="en-US" dirty="0">
                <a:solidFill>
                  <a:schemeClr val="bg1"/>
                </a:solidFill>
              </a:rPr>
              <a:t>CTAA’s PASS  8.0 2025</a:t>
            </a:r>
          </a:p>
          <a:p>
            <a:r>
              <a:rPr lang="en-US" dirty="0" err="1">
                <a:solidFill>
                  <a:schemeClr val="bg1"/>
                </a:solidFill>
              </a:rPr>
              <a:t>Q’Straint</a:t>
            </a:r>
            <a:r>
              <a:rPr lang="en-US" dirty="0">
                <a:solidFill>
                  <a:schemeClr val="bg1"/>
                </a:solidFill>
              </a:rPr>
              <a:t> Training 2019</a:t>
            </a:r>
          </a:p>
          <a:p>
            <a:endParaRPr lang="en-US" dirty="0">
              <a:solidFill>
                <a:schemeClr val="bg1"/>
              </a:solidFill>
            </a:endParaRPr>
          </a:p>
        </p:txBody>
      </p:sp>
      <p:sp>
        <p:nvSpPr>
          <p:cNvPr id="9" name="Google Shape;104;p1" descr="METROLift | ADA Accessible Paratransit Rideshare | Houston, Texas">
            <a:extLst>
              <a:ext uri="{FF2B5EF4-FFF2-40B4-BE49-F238E27FC236}">
                <a16:creationId xmlns:a16="http://schemas.microsoft.com/office/drawing/2014/main" id="{E9EA7C67-84B6-2BC1-E91A-76B41A6008AF}"/>
              </a:ext>
            </a:extLst>
          </p:cNvPr>
          <p:cNvSpPr/>
          <p:nvPr/>
        </p:nvSpPr>
        <p:spPr>
          <a:xfrm>
            <a:off x="7917777" y="852913"/>
            <a:ext cx="2121516" cy="2697931"/>
          </a:xfrm>
          <a:custGeom>
            <a:avLst/>
            <a:gdLst/>
            <a:ahLst/>
            <a:cxnLst/>
            <a:rect l="l" t="t" r="r" b="b"/>
            <a:pathLst>
              <a:path w="2121516" h="2697931" extrusionOk="0">
                <a:moveTo>
                  <a:pt x="0" y="0"/>
                </a:moveTo>
                <a:lnTo>
                  <a:pt x="2121516" y="0"/>
                </a:lnTo>
                <a:lnTo>
                  <a:pt x="2121516" y="2697930"/>
                </a:lnTo>
                <a:lnTo>
                  <a:pt x="0" y="2697930"/>
                </a:lnTo>
                <a:lnTo>
                  <a:pt x="0" y="0"/>
                </a:lnTo>
                <a:close/>
              </a:path>
            </a:pathLst>
          </a:custGeom>
          <a:blipFill rotWithShape="1">
            <a:blip r:embed="rId3">
              <a:alphaModFix/>
            </a:blip>
            <a:stretch>
              <a:fillRect r="-625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5;p1" descr="PAWRS 2 - Power Assisted Wheelchair Restraint System - Hook-i-tech">
            <a:extLst>
              <a:ext uri="{FF2B5EF4-FFF2-40B4-BE49-F238E27FC236}">
                <a16:creationId xmlns:a16="http://schemas.microsoft.com/office/drawing/2014/main" id="{4AF2EBC9-7115-87FA-557F-C5697227D7B2}"/>
              </a:ext>
            </a:extLst>
          </p:cNvPr>
          <p:cNvSpPr/>
          <p:nvPr/>
        </p:nvSpPr>
        <p:spPr>
          <a:xfrm>
            <a:off x="7391400" y="3976558"/>
            <a:ext cx="3586837" cy="1967041"/>
          </a:xfrm>
          <a:custGeom>
            <a:avLst/>
            <a:gdLst/>
            <a:ahLst/>
            <a:cxnLst/>
            <a:rect l="l" t="t" r="r" b="b"/>
            <a:pathLst>
              <a:path w="3898245" h="2282911" extrusionOk="0">
                <a:moveTo>
                  <a:pt x="0" y="0"/>
                </a:moveTo>
                <a:lnTo>
                  <a:pt x="3898245" y="0"/>
                </a:lnTo>
                <a:lnTo>
                  <a:pt x="3898245" y="2282911"/>
                </a:lnTo>
                <a:lnTo>
                  <a:pt x="0" y="2282911"/>
                </a:lnTo>
                <a:lnTo>
                  <a:pt x="0" y="0"/>
                </a:lnTo>
                <a:close/>
              </a:path>
            </a:pathLst>
          </a:custGeom>
          <a:blipFill rotWithShape="1">
            <a:blip r:embed="rId4">
              <a:alphaModFix/>
            </a:blip>
            <a:stretch>
              <a:fillRect l="-14082" r="-64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283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2">
            <a:extLst>
              <a:ext uri="{FF2B5EF4-FFF2-40B4-BE49-F238E27FC236}">
                <a16:creationId xmlns:a16="http://schemas.microsoft.com/office/drawing/2014/main" id="{18059CB6-0DFF-ADD6-B56E-089A1F2C642F}"/>
              </a:ext>
            </a:extLst>
          </p:cNvPr>
          <p:cNvSpPr txBox="1"/>
          <p:nvPr/>
        </p:nvSpPr>
        <p:spPr>
          <a:xfrm>
            <a:off x="609600" y="228600"/>
            <a:ext cx="6124557" cy="599343"/>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Our Passengers are People First</a:t>
            </a:r>
          </a:p>
        </p:txBody>
      </p:sp>
      <p:pic>
        <p:nvPicPr>
          <p:cNvPr id="2" name="Online Media 1" title="Disability Etiquette - Respectful Ways To Interact with People With Disabilities">
            <a:hlinkClick r:id="" action="ppaction://media"/>
            <a:extLst>
              <a:ext uri="{FF2B5EF4-FFF2-40B4-BE49-F238E27FC236}">
                <a16:creationId xmlns:a16="http://schemas.microsoft.com/office/drawing/2014/main" id="{B955229C-C3EF-3C1A-D6A8-5BC73E8162CD}"/>
              </a:ext>
            </a:extLst>
          </p:cNvPr>
          <p:cNvPicPr>
            <a:picLocks noRot="1" noChangeAspect="1"/>
          </p:cNvPicPr>
          <p:nvPr>
            <a:videoFile r:link="rId1"/>
          </p:nvPr>
        </p:nvPicPr>
        <p:blipFill>
          <a:blip r:embed="rId4"/>
          <a:stretch>
            <a:fillRect/>
          </a:stretch>
        </p:blipFill>
        <p:spPr>
          <a:xfrm>
            <a:off x="533400" y="1297930"/>
            <a:ext cx="8382000" cy="4732127"/>
          </a:xfrm>
          <a:prstGeom prst="rect">
            <a:avLst/>
          </a:prstGeom>
        </p:spPr>
      </p:pic>
      <p:sp>
        <p:nvSpPr>
          <p:cNvPr id="3" name="TextBox 2">
            <a:extLst>
              <a:ext uri="{FF2B5EF4-FFF2-40B4-BE49-F238E27FC236}">
                <a16:creationId xmlns:a16="http://schemas.microsoft.com/office/drawing/2014/main" id="{D5370F53-8888-87D7-D091-71255F10E193}"/>
              </a:ext>
            </a:extLst>
          </p:cNvPr>
          <p:cNvSpPr txBox="1"/>
          <p:nvPr/>
        </p:nvSpPr>
        <p:spPr>
          <a:xfrm>
            <a:off x="609600" y="827943"/>
            <a:ext cx="8077200" cy="369332"/>
          </a:xfrm>
          <a:prstGeom prst="rect">
            <a:avLst/>
          </a:prstGeom>
          <a:noFill/>
        </p:spPr>
        <p:txBody>
          <a:bodyPr wrap="square" rtlCol="0">
            <a:spAutoFit/>
          </a:bodyPr>
          <a:lstStyle/>
          <a:p>
            <a:r>
              <a:rPr lang="en-US" dirty="0"/>
              <a:t>Disability Etiquette – Respectful Ways to Interact with People with Disabilities</a:t>
            </a:r>
          </a:p>
        </p:txBody>
      </p:sp>
      <p:sp>
        <p:nvSpPr>
          <p:cNvPr id="4" name="TextBox 3">
            <a:extLst>
              <a:ext uri="{FF2B5EF4-FFF2-40B4-BE49-F238E27FC236}">
                <a16:creationId xmlns:a16="http://schemas.microsoft.com/office/drawing/2014/main" id="{5BC64948-7A14-BD4E-D789-0148B955417F}"/>
              </a:ext>
            </a:extLst>
          </p:cNvPr>
          <p:cNvSpPr txBox="1"/>
          <p:nvPr/>
        </p:nvSpPr>
        <p:spPr>
          <a:xfrm>
            <a:off x="533400" y="6105533"/>
            <a:ext cx="4419600" cy="253916"/>
          </a:xfrm>
          <a:prstGeom prst="rect">
            <a:avLst/>
          </a:prstGeom>
          <a:noFill/>
        </p:spPr>
        <p:txBody>
          <a:bodyPr wrap="square" rtlCol="0">
            <a:spAutoFit/>
          </a:bodyPr>
          <a:lstStyle/>
          <a:p>
            <a:r>
              <a:rPr lang="en-US" sz="1050" dirty="0">
                <a:hlinkClick r:id="rId5"/>
              </a:rPr>
              <a:t>Disability Etiquette - Respectful Ways To Interact with People With Disabilities</a:t>
            </a:r>
            <a:endParaRPr lang="en-US" sz="1050" dirty="0"/>
          </a:p>
        </p:txBody>
      </p:sp>
    </p:spTree>
    <p:extLst>
      <p:ext uri="{BB962C8B-B14F-4D97-AF65-F5344CB8AC3E}">
        <p14:creationId xmlns:p14="http://schemas.microsoft.com/office/powerpoint/2010/main" val="9066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5A80D-AF9D-2918-B38C-6633808614E6}"/>
              </a:ext>
            </a:extLst>
          </p:cNvPr>
          <p:cNvSpPr>
            <a:spLocks noGrp="1"/>
          </p:cNvSpPr>
          <p:nvPr>
            <p:ph type="title"/>
          </p:nvPr>
        </p:nvSpPr>
        <p:spPr>
          <a:xfrm>
            <a:off x="609600" y="701517"/>
            <a:ext cx="5029200" cy="670084"/>
          </a:xfrm>
        </p:spPr>
        <p:txBody>
          <a:bodyPr/>
          <a:lstStyle/>
          <a:p>
            <a:r>
              <a:rPr lang="en-US" sz="2800" dirty="0">
                <a:solidFill>
                  <a:srgbClr val="32358E"/>
                </a:solidFill>
                <a:latin typeface="Calibri (MS) Bold"/>
                <a:ea typeface="Calibri (MS) Bold"/>
                <a:cs typeface="Calibri (MS) Bold"/>
                <a:sym typeface="Calibri (MS) Bold"/>
              </a:rPr>
              <a:t>Our Passengers are People First</a:t>
            </a:r>
            <a:br>
              <a:rPr lang="en-US" dirty="0">
                <a:solidFill>
                  <a:srgbClr val="32358E"/>
                </a:solidFill>
                <a:latin typeface="Calibri (MS) Bold"/>
                <a:ea typeface="Calibri (MS) Bold"/>
                <a:cs typeface="Calibri (MS) Bold"/>
                <a:sym typeface="Calibri (MS) Bold"/>
              </a:rPr>
            </a:br>
            <a:endParaRPr lang="en-US" dirty="0"/>
          </a:p>
        </p:txBody>
      </p:sp>
      <p:sp>
        <p:nvSpPr>
          <p:cNvPr id="5" name="TextBox 4">
            <a:extLst>
              <a:ext uri="{FF2B5EF4-FFF2-40B4-BE49-F238E27FC236}">
                <a16:creationId xmlns:a16="http://schemas.microsoft.com/office/drawing/2014/main" id="{4B16E26C-0103-5F3B-164B-F577FAB27DA2}"/>
              </a:ext>
            </a:extLst>
          </p:cNvPr>
          <p:cNvSpPr txBox="1"/>
          <p:nvPr/>
        </p:nvSpPr>
        <p:spPr>
          <a:xfrm>
            <a:off x="583758" y="1352385"/>
            <a:ext cx="6705600" cy="2139047"/>
          </a:xfrm>
          <a:prstGeom prst="rect">
            <a:avLst/>
          </a:prstGeom>
          <a:noFill/>
        </p:spPr>
        <p:txBody>
          <a:bodyPr wrap="square" rtlCol="0">
            <a:spAutoFit/>
          </a:bodyPr>
          <a:lstStyle/>
          <a:p>
            <a:pPr>
              <a:lnSpc>
                <a:spcPts val="2279"/>
              </a:lnSpc>
            </a:pPr>
            <a:r>
              <a:rPr lang="en-US" b="1" dirty="0">
                <a:solidFill>
                  <a:srgbClr val="000000"/>
                </a:solidFill>
                <a:latin typeface="Calibri (MS) Bold"/>
                <a:ea typeface="Calibri (MS) Bold"/>
                <a:cs typeface="Calibri (MS) Bold"/>
                <a:sym typeface="Calibri (MS) Bold"/>
              </a:rPr>
              <a:t>Recognize the person first, NOT their disability.</a:t>
            </a:r>
          </a:p>
          <a:p>
            <a:pPr>
              <a:lnSpc>
                <a:spcPts val="2279"/>
              </a:lnSpc>
            </a:pPr>
            <a:endParaRPr lang="en-US" b="1" dirty="0">
              <a:solidFill>
                <a:srgbClr val="000000"/>
              </a:solidFill>
              <a:latin typeface="Calibri (MS) Bold"/>
              <a:ea typeface="Calibri (MS) Bold"/>
              <a:cs typeface="Calibri (MS) Bold"/>
              <a:sym typeface="Calibri (MS) Bold"/>
            </a:endParaRPr>
          </a:p>
          <a:p>
            <a:pPr marL="285750" indent="-285750">
              <a:lnSpc>
                <a:spcPts val="2279"/>
              </a:lnSpc>
              <a:buFont typeface="Arial" panose="020B0604020202020204" pitchFamily="34" charset="0"/>
              <a:buChar char="•"/>
            </a:pPr>
            <a:r>
              <a:rPr lang="en-US" dirty="0">
                <a:solidFill>
                  <a:srgbClr val="000000"/>
                </a:solidFill>
                <a:latin typeface="Calibri (MS)"/>
                <a:ea typeface="Calibri (MS)"/>
                <a:cs typeface="Calibri (MS)"/>
                <a:sym typeface="Calibri (MS)"/>
              </a:rPr>
              <a:t>Your goal as a transportation provider is to provide all our passengers with the </a:t>
            </a:r>
            <a:r>
              <a:rPr lang="en-US" b="1" u="sng" dirty="0">
                <a:solidFill>
                  <a:srgbClr val="000000"/>
                </a:solidFill>
                <a:latin typeface="Calibri (MS) Bold"/>
                <a:ea typeface="Calibri (MS) Bold"/>
                <a:cs typeface="Calibri (MS) Bold"/>
                <a:sym typeface="Calibri (MS) Bold"/>
              </a:rPr>
              <a:t>same</a:t>
            </a:r>
            <a:r>
              <a:rPr lang="en-US" dirty="0">
                <a:solidFill>
                  <a:srgbClr val="000000"/>
                </a:solidFill>
                <a:latin typeface="Calibri (MS)"/>
                <a:ea typeface="Calibri (MS)"/>
                <a:cs typeface="Calibri (MS)"/>
                <a:sym typeface="Calibri (MS)"/>
              </a:rPr>
              <a:t> safe and courteous service.</a:t>
            </a:r>
          </a:p>
          <a:p>
            <a:pPr marL="285750" indent="-285750">
              <a:lnSpc>
                <a:spcPts val="2279"/>
              </a:lnSpc>
              <a:buFont typeface="Arial" panose="020B0604020202020204" pitchFamily="34" charset="0"/>
              <a:buChar char="•"/>
            </a:pPr>
            <a:r>
              <a:rPr lang="en-US" dirty="0">
                <a:solidFill>
                  <a:srgbClr val="000000"/>
                </a:solidFill>
                <a:latin typeface="Calibri (MS)"/>
                <a:ea typeface="Calibri (MS)"/>
                <a:cs typeface="Calibri (MS)"/>
                <a:sym typeface="Calibri (MS)"/>
              </a:rPr>
              <a:t>Person First Language</a:t>
            </a:r>
          </a:p>
          <a:p>
            <a:pPr marL="285750" indent="-285750">
              <a:lnSpc>
                <a:spcPts val="2279"/>
              </a:lnSpc>
              <a:buFont typeface="Arial" panose="020B0604020202020204" pitchFamily="34" charset="0"/>
              <a:buChar char="•"/>
            </a:pPr>
            <a:r>
              <a:rPr lang="en-US" dirty="0">
                <a:solidFill>
                  <a:srgbClr val="000000"/>
                </a:solidFill>
                <a:latin typeface="Calibri (MS)"/>
                <a:ea typeface="Calibri (MS)"/>
                <a:cs typeface="Calibri (MS)"/>
                <a:sym typeface="Calibri (MS)"/>
              </a:rPr>
              <a:t>People with disabilities have human needs, not special needs.</a:t>
            </a:r>
          </a:p>
          <a:p>
            <a:endParaRPr lang="en-US" dirty="0"/>
          </a:p>
        </p:txBody>
      </p:sp>
      <p:sp>
        <p:nvSpPr>
          <p:cNvPr id="6" name="Freeform 9" descr="Medicab Services - MediCab Medical Transportation - Non Emergency  Transportation">
            <a:extLst>
              <a:ext uri="{FF2B5EF4-FFF2-40B4-BE49-F238E27FC236}">
                <a16:creationId xmlns:a16="http://schemas.microsoft.com/office/drawing/2014/main" id="{CBE26A5B-77F6-1ABA-72D7-35364B37B15B}"/>
              </a:ext>
            </a:extLst>
          </p:cNvPr>
          <p:cNvSpPr/>
          <p:nvPr/>
        </p:nvSpPr>
        <p:spPr>
          <a:xfrm>
            <a:off x="7772400" y="1143000"/>
            <a:ext cx="3134147" cy="2403594"/>
          </a:xfrm>
          <a:custGeom>
            <a:avLst/>
            <a:gdLst/>
            <a:ahLst/>
            <a:cxnLst/>
            <a:rect l="l" t="t" r="r" b="b"/>
            <a:pathLst>
              <a:path w="3134147" h="2403594">
                <a:moveTo>
                  <a:pt x="0" y="0"/>
                </a:moveTo>
                <a:lnTo>
                  <a:pt x="3134147" y="0"/>
                </a:lnTo>
                <a:lnTo>
                  <a:pt x="3134147" y="2403595"/>
                </a:lnTo>
                <a:lnTo>
                  <a:pt x="0" y="2403595"/>
                </a:lnTo>
                <a:lnTo>
                  <a:pt x="0" y="0"/>
                </a:lnTo>
                <a:close/>
              </a:path>
            </a:pathLst>
          </a:custGeom>
          <a:blipFill>
            <a:blip r:embed="rId3"/>
            <a:stretch>
              <a:fillRect l="-51945" r="-52563"/>
            </a:stretch>
          </a:blipFill>
        </p:spPr>
        <p:txBody>
          <a:bodyPr/>
          <a:lstStyle/>
          <a:p>
            <a:endParaRPr lang="en-US" dirty="0"/>
          </a:p>
        </p:txBody>
      </p:sp>
      <p:sp>
        <p:nvSpPr>
          <p:cNvPr id="7" name="Freeform 8" descr="7 Things You Probably Didn't Know About Paratransit">
            <a:extLst>
              <a:ext uri="{FF2B5EF4-FFF2-40B4-BE49-F238E27FC236}">
                <a16:creationId xmlns:a16="http://schemas.microsoft.com/office/drawing/2014/main" id="{0488F6FE-2E94-3F8C-91BE-75C458156359}"/>
              </a:ext>
            </a:extLst>
          </p:cNvPr>
          <p:cNvSpPr/>
          <p:nvPr/>
        </p:nvSpPr>
        <p:spPr>
          <a:xfrm>
            <a:off x="7656027" y="3810000"/>
            <a:ext cx="3250520" cy="2588808"/>
          </a:xfrm>
          <a:custGeom>
            <a:avLst/>
            <a:gdLst/>
            <a:ahLst/>
            <a:cxnLst/>
            <a:rect l="l" t="t" r="r" b="b"/>
            <a:pathLst>
              <a:path w="3250520" h="2588808">
                <a:moveTo>
                  <a:pt x="0" y="0"/>
                </a:moveTo>
                <a:lnTo>
                  <a:pt x="3250521" y="0"/>
                </a:lnTo>
                <a:lnTo>
                  <a:pt x="3250521" y="2588808"/>
                </a:lnTo>
                <a:lnTo>
                  <a:pt x="0" y="2588808"/>
                </a:lnTo>
                <a:lnTo>
                  <a:pt x="0" y="0"/>
                </a:lnTo>
                <a:close/>
              </a:path>
            </a:pathLst>
          </a:custGeom>
          <a:blipFill>
            <a:blip r:embed="rId4"/>
            <a:stretch>
              <a:fillRect l="-51156" r="-77668"/>
            </a:stretch>
          </a:blipFill>
        </p:spPr>
        <p:txBody>
          <a:bodyPr/>
          <a:lstStyle/>
          <a:p>
            <a:endParaRPr lang="en-US"/>
          </a:p>
        </p:txBody>
      </p:sp>
      <p:sp>
        <p:nvSpPr>
          <p:cNvPr id="8" name="Freeform 7" descr="Do You Identify As Having a Disability Since Your PF Diagnosis? - Pulmonary  Fibrosis Awareness &amp; Advocacy - Pulmonary Fibrosis News Forums">
            <a:extLst>
              <a:ext uri="{FF2B5EF4-FFF2-40B4-BE49-F238E27FC236}">
                <a16:creationId xmlns:a16="http://schemas.microsoft.com/office/drawing/2014/main" id="{8BBEA18D-14F4-49AB-49A4-912A9B4CDEC3}"/>
              </a:ext>
            </a:extLst>
          </p:cNvPr>
          <p:cNvSpPr/>
          <p:nvPr/>
        </p:nvSpPr>
        <p:spPr>
          <a:xfrm>
            <a:off x="3733800" y="3719940"/>
            <a:ext cx="3298547" cy="2522013"/>
          </a:xfrm>
          <a:custGeom>
            <a:avLst/>
            <a:gdLst/>
            <a:ahLst/>
            <a:cxnLst/>
            <a:rect l="l" t="t" r="r" b="b"/>
            <a:pathLst>
              <a:path w="3298547" h="2522013">
                <a:moveTo>
                  <a:pt x="0" y="0"/>
                </a:moveTo>
                <a:lnTo>
                  <a:pt x="3298547" y="0"/>
                </a:lnTo>
                <a:lnTo>
                  <a:pt x="3298547" y="2522013"/>
                </a:lnTo>
                <a:lnTo>
                  <a:pt x="0" y="252201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9853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9">
            <a:extLst>
              <a:ext uri="{FF2B5EF4-FFF2-40B4-BE49-F238E27FC236}">
                <a16:creationId xmlns:a16="http://schemas.microsoft.com/office/drawing/2014/main" id="{7C8B2DD8-8718-1AED-492E-568C0A899877}"/>
              </a:ext>
            </a:extLst>
          </p:cNvPr>
          <p:cNvSpPr txBox="1"/>
          <p:nvPr/>
        </p:nvSpPr>
        <p:spPr>
          <a:xfrm>
            <a:off x="609600" y="457200"/>
            <a:ext cx="4327369" cy="561566"/>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Transporting an Aging Society</a:t>
            </a:r>
          </a:p>
        </p:txBody>
      </p:sp>
      <p:grpSp>
        <p:nvGrpSpPr>
          <p:cNvPr id="10" name="Group 9">
            <a:extLst>
              <a:ext uri="{FF2B5EF4-FFF2-40B4-BE49-F238E27FC236}">
                <a16:creationId xmlns:a16="http://schemas.microsoft.com/office/drawing/2014/main" id="{EEA1B617-62AF-BA31-D211-7A987E15EAD9}"/>
              </a:ext>
            </a:extLst>
          </p:cNvPr>
          <p:cNvGrpSpPr/>
          <p:nvPr/>
        </p:nvGrpSpPr>
        <p:grpSpPr>
          <a:xfrm>
            <a:off x="2057400" y="1676400"/>
            <a:ext cx="8374414" cy="3913307"/>
            <a:chOff x="851382" y="1898994"/>
            <a:chExt cx="8374414" cy="3913307"/>
          </a:xfrm>
        </p:grpSpPr>
        <p:sp>
          <p:nvSpPr>
            <p:cNvPr id="11" name="Freeform 2" descr="How Shuttle Buses Benefit Senior Citizens | Colorado/West Equipment &amp;  Nebraska/Central Equipment">
              <a:extLst>
                <a:ext uri="{FF2B5EF4-FFF2-40B4-BE49-F238E27FC236}">
                  <a16:creationId xmlns:a16="http://schemas.microsoft.com/office/drawing/2014/main" id="{C91585E4-85BE-E578-D1C2-A13DD4D8190A}"/>
                </a:ext>
              </a:extLst>
            </p:cNvPr>
            <p:cNvSpPr/>
            <p:nvPr/>
          </p:nvSpPr>
          <p:spPr>
            <a:xfrm>
              <a:off x="6645812" y="2522497"/>
              <a:ext cx="2579984" cy="2861378"/>
            </a:xfrm>
            <a:custGeom>
              <a:avLst/>
              <a:gdLst/>
              <a:ahLst/>
              <a:cxnLst/>
              <a:rect l="l" t="t" r="r" b="b"/>
              <a:pathLst>
                <a:path w="2579984" h="2861378">
                  <a:moveTo>
                    <a:pt x="0" y="0"/>
                  </a:moveTo>
                  <a:lnTo>
                    <a:pt x="2579983" y="0"/>
                  </a:lnTo>
                  <a:lnTo>
                    <a:pt x="2579983" y="2861378"/>
                  </a:lnTo>
                  <a:lnTo>
                    <a:pt x="0" y="2861378"/>
                  </a:lnTo>
                  <a:lnTo>
                    <a:pt x="0" y="0"/>
                  </a:lnTo>
                  <a:close/>
                </a:path>
              </a:pathLst>
            </a:custGeom>
            <a:blipFill>
              <a:blip r:embed="rId3"/>
              <a:stretch>
                <a:fillRect t="-4018" b="-16202"/>
              </a:stretch>
            </a:blipFill>
          </p:spPr>
          <p:txBody>
            <a:bodyPr/>
            <a:lstStyle/>
            <a:p>
              <a:endParaRPr lang="en-US"/>
            </a:p>
          </p:txBody>
        </p:sp>
        <p:sp>
          <p:nvSpPr>
            <p:cNvPr id="12" name="Freeform 3" descr="Transportation - Northeast Iowa Area Agency on Aging">
              <a:extLst>
                <a:ext uri="{FF2B5EF4-FFF2-40B4-BE49-F238E27FC236}">
                  <a16:creationId xmlns:a16="http://schemas.microsoft.com/office/drawing/2014/main" id="{35A999D5-29C1-492B-424B-83B744F19597}"/>
                </a:ext>
              </a:extLst>
            </p:cNvPr>
            <p:cNvSpPr/>
            <p:nvPr/>
          </p:nvSpPr>
          <p:spPr>
            <a:xfrm>
              <a:off x="851382" y="2522497"/>
              <a:ext cx="2799622" cy="2861378"/>
            </a:xfrm>
            <a:custGeom>
              <a:avLst/>
              <a:gdLst/>
              <a:ahLst/>
              <a:cxnLst/>
              <a:rect l="l" t="t" r="r" b="b"/>
              <a:pathLst>
                <a:path w="2799622" h="2861378">
                  <a:moveTo>
                    <a:pt x="0" y="0"/>
                  </a:moveTo>
                  <a:lnTo>
                    <a:pt x="2799622" y="0"/>
                  </a:lnTo>
                  <a:lnTo>
                    <a:pt x="2799622" y="2861378"/>
                  </a:lnTo>
                  <a:lnTo>
                    <a:pt x="0" y="2861378"/>
                  </a:lnTo>
                  <a:lnTo>
                    <a:pt x="0" y="0"/>
                  </a:lnTo>
                  <a:close/>
                </a:path>
              </a:pathLst>
            </a:custGeom>
            <a:blipFill>
              <a:blip r:embed="rId4"/>
              <a:stretch>
                <a:fillRect l="-37979" r="-45309"/>
              </a:stretch>
            </a:blipFill>
          </p:spPr>
          <p:txBody>
            <a:bodyPr/>
            <a:lstStyle/>
            <a:p>
              <a:endParaRPr lang="en-US"/>
            </a:p>
          </p:txBody>
        </p:sp>
        <p:sp>
          <p:nvSpPr>
            <p:cNvPr id="13" name="Freeform 4" descr="Lakewood providing free transportation for seniors, residents with  disabilities | Denver Metro News | denvergazette.com">
              <a:extLst>
                <a:ext uri="{FF2B5EF4-FFF2-40B4-BE49-F238E27FC236}">
                  <a16:creationId xmlns:a16="http://schemas.microsoft.com/office/drawing/2014/main" id="{F88469EE-3A1D-DEDB-A237-8605A3494E8E}"/>
                </a:ext>
              </a:extLst>
            </p:cNvPr>
            <p:cNvSpPr/>
            <p:nvPr/>
          </p:nvSpPr>
          <p:spPr>
            <a:xfrm>
              <a:off x="3793250" y="3953186"/>
              <a:ext cx="2609283" cy="1859115"/>
            </a:xfrm>
            <a:custGeom>
              <a:avLst/>
              <a:gdLst/>
              <a:ahLst/>
              <a:cxnLst/>
              <a:rect l="l" t="t" r="r" b="b"/>
              <a:pathLst>
                <a:path w="2609283" h="1859115">
                  <a:moveTo>
                    <a:pt x="0" y="0"/>
                  </a:moveTo>
                  <a:lnTo>
                    <a:pt x="2609283" y="0"/>
                  </a:lnTo>
                  <a:lnTo>
                    <a:pt x="2609283" y="1859116"/>
                  </a:lnTo>
                  <a:lnTo>
                    <a:pt x="0" y="1859116"/>
                  </a:lnTo>
                  <a:lnTo>
                    <a:pt x="0" y="0"/>
                  </a:lnTo>
                  <a:close/>
                </a:path>
              </a:pathLst>
            </a:custGeom>
            <a:blipFill>
              <a:blip r:embed="rId5"/>
              <a:stretch>
                <a:fillRect t="-1874" r="-3749" b="-1874"/>
              </a:stretch>
            </a:blipFill>
          </p:spPr>
          <p:txBody>
            <a:bodyPr/>
            <a:lstStyle/>
            <a:p>
              <a:endParaRPr lang="en-US"/>
            </a:p>
          </p:txBody>
        </p:sp>
        <p:sp>
          <p:nvSpPr>
            <p:cNvPr id="14" name="Freeform 5" descr="Senior Transportation | City of West Sacramento">
              <a:extLst>
                <a:ext uri="{FF2B5EF4-FFF2-40B4-BE49-F238E27FC236}">
                  <a16:creationId xmlns:a16="http://schemas.microsoft.com/office/drawing/2014/main" id="{7A85CBC7-A7FF-BBFC-A21A-CF04DE5DC43D}"/>
                </a:ext>
              </a:extLst>
            </p:cNvPr>
            <p:cNvSpPr/>
            <p:nvPr/>
          </p:nvSpPr>
          <p:spPr>
            <a:xfrm>
              <a:off x="3793250" y="1898994"/>
              <a:ext cx="2609283" cy="1945102"/>
            </a:xfrm>
            <a:custGeom>
              <a:avLst/>
              <a:gdLst/>
              <a:ahLst/>
              <a:cxnLst/>
              <a:rect l="l" t="t" r="r" b="b"/>
              <a:pathLst>
                <a:path w="2609283" h="1945102">
                  <a:moveTo>
                    <a:pt x="0" y="0"/>
                  </a:moveTo>
                  <a:lnTo>
                    <a:pt x="2609283" y="0"/>
                  </a:lnTo>
                  <a:lnTo>
                    <a:pt x="2609283" y="1945103"/>
                  </a:lnTo>
                  <a:lnTo>
                    <a:pt x="0" y="1945103"/>
                  </a:lnTo>
                  <a:lnTo>
                    <a:pt x="0" y="0"/>
                  </a:lnTo>
                  <a:close/>
                </a:path>
              </a:pathLst>
            </a:custGeom>
            <a:blipFill>
              <a:blip r:embed="rId6"/>
              <a:stretch>
                <a:fillRect/>
              </a:stretch>
            </a:blipFill>
          </p:spPr>
          <p:txBody>
            <a:bodyPr/>
            <a:lstStyle/>
            <a:p>
              <a:endParaRPr lang="en-US"/>
            </a:p>
          </p:txBody>
        </p:sp>
      </p:grpSp>
    </p:spTree>
    <p:extLst>
      <p:ext uri="{BB962C8B-B14F-4D97-AF65-F5344CB8AC3E}">
        <p14:creationId xmlns:p14="http://schemas.microsoft.com/office/powerpoint/2010/main" val="462059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20.jpg" descr="Image result for photos of senior citizens in buses">
            <a:extLst>
              <a:ext uri="{FF2B5EF4-FFF2-40B4-BE49-F238E27FC236}">
                <a16:creationId xmlns:a16="http://schemas.microsoft.com/office/drawing/2014/main" id="{73FA466E-E768-4946-A2E1-E508E6103E52}"/>
              </a:ext>
            </a:extLst>
          </p:cNvPr>
          <p:cNvPicPr>
            <a:picLocks noChangeAspect="1"/>
          </p:cNvPicPr>
          <p:nvPr/>
        </p:nvPicPr>
        <p:blipFill>
          <a:blip r:embed="rId3"/>
          <a:srcRect t="30232"/>
          <a:stretch>
            <a:fillRect/>
          </a:stretch>
        </p:blipFill>
        <p:spPr>
          <a:xfrm>
            <a:off x="6522720" y="4102528"/>
            <a:ext cx="4114800" cy="2153094"/>
          </a:xfrm>
          <a:prstGeom prst="rect">
            <a:avLst/>
          </a:prstGeom>
          <a:ln w="12700">
            <a:miter lim="400000"/>
          </a:ln>
        </p:spPr>
      </p:pic>
      <p:sp>
        <p:nvSpPr>
          <p:cNvPr id="7" name="TextBox 18">
            <a:extLst>
              <a:ext uri="{FF2B5EF4-FFF2-40B4-BE49-F238E27FC236}">
                <a16:creationId xmlns:a16="http://schemas.microsoft.com/office/drawing/2014/main" id="{77F59395-4D06-4CB7-4A66-86A330A4F4E6}"/>
              </a:ext>
            </a:extLst>
          </p:cNvPr>
          <p:cNvSpPr txBox="1"/>
          <p:nvPr/>
        </p:nvSpPr>
        <p:spPr>
          <a:xfrm>
            <a:off x="914400" y="457200"/>
            <a:ext cx="6124557" cy="599343"/>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Transporting an Aging Society</a:t>
            </a:r>
          </a:p>
        </p:txBody>
      </p:sp>
      <p:sp>
        <p:nvSpPr>
          <p:cNvPr id="10" name="TextBox 4">
            <a:extLst>
              <a:ext uri="{FF2B5EF4-FFF2-40B4-BE49-F238E27FC236}">
                <a16:creationId xmlns:a16="http://schemas.microsoft.com/office/drawing/2014/main" id="{4DE46330-108A-DED4-5E64-DC48E18E4A02}"/>
              </a:ext>
            </a:extLst>
          </p:cNvPr>
          <p:cNvSpPr txBox="1"/>
          <p:nvPr/>
        </p:nvSpPr>
        <p:spPr>
          <a:xfrm>
            <a:off x="533400" y="1676400"/>
            <a:ext cx="4724400" cy="4267200"/>
          </a:xfrm>
          <a:prstGeom prst="rect">
            <a:avLst/>
          </a:prstGeom>
        </p:spPr>
        <p:txBody>
          <a:bodyPr lIns="0" tIns="0" rIns="0" bIns="0" rtlCol="0" anchor="t"/>
          <a:lstStyle/>
          <a:p>
            <a:pPr algn="l">
              <a:lnSpc>
                <a:spcPts val="2279"/>
              </a:lnSpc>
            </a:pPr>
            <a:r>
              <a:rPr lang="en-US" sz="1899" dirty="0">
                <a:solidFill>
                  <a:srgbClr val="000000"/>
                </a:solidFill>
                <a:latin typeface="Calibri (MS)"/>
                <a:ea typeface="Calibri (MS)"/>
                <a:cs typeface="Calibri (MS)"/>
                <a:sym typeface="Calibri (MS)"/>
              </a:rPr>
              <a:t>In 2020, the 65-74 age largest older age group: </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33.1 million people, representing over half of the 65-and-over population</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Represented 1 in 10 Americans</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Experienced the largest growth of any older age group the previous decade</a:t>
            </a:r>
          </a:p>
          <a:p>
            <a:pPr marL="205104" lvl="1" algn="l">
              <a:lnSpc>
                <a:spcPts val="2279"/>
              </a:lnSpc>
            </a:pPr>
            <a:r>
              <a:rPr lang="en-US" sz="1899" b="1" dirty="0">
                <a:solidFill>
                  <a:srgbClr val="000000"/>
                </a:solidFill>
                <a:latin typeface="Calibri (MS)"/>
                <a:ea typeface="Calibri (MS)"/>
                <a:cs typeface="Calibri (MS)"/>
                <a:sym typeface="Calibri (MS)"/>
              </a:rPr>
              <a:t>Unintentional Injuries</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CDC states Unintentional injuries is the 8</a:t>
            </a:r>
            <a:r>
              <a:rPr lang="en-US" sz="1899" baseline="30000" dirty="0">
                <a:solidFill>
                  <a:srgbClr val="000000"/>
                </a:solidFill>
                <a:latin typeface="Calibri (MS)"/>
                <a:ea typeface="Calibri (MS)"/>
                <a:cs typeface="Calibri (MS)"/>
                <a:sym typeface="Calibri (MS)"/>
              </a:rPr>
              <a:t>th</a:t>
            </a:r>
            <a:r>
              <a:rPr lang="en-US" sz="1899" dirty="0">
                <a:solidFill>
                  <a:srgbClr val="000000"/>
                </a:solidFill>
                <a:latin typeface="Calibri (MS)"/>
                <a:ea typeface="Calibri (MS)"/>
                <a:cs typeface="Calibri (MS)"/>
                <a:sym typeface="Calibri (MS)"/>
              </a:rPr>
              <a:t> leading cause of death – adults 65+</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Falls and motor vehicle crashes account for 70% of those deaths.</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37 million falls occur with older adults 65+</a:t>
            </a:r>
          </a:p>
          <a:p>
            <a:pPr marL="410209" lvl="1" indent="-205105" algn="l">
              <a:lnSpc>
                <a:spcPts val="2279"/>
              </a:lnSpc>
              <a:buFont typeface="Arial"/>
              <a:buChar char="•"/>
            </a:pPr>
            <a:endParaRPr lang="en-US" sz="1899" dirty="0">
              <a:solidFill>
                <a:srgbClr val="000000"/>
              </a:solidFill>
              <a:latin typeface="Calibri (MS)"/>
              <a:ea typeface="Calibri (MS)"/>
              <a:cs typeface="Calibri (MS)"/>
              <a:sym typeface="Calibri (MS)"/>
            </a:endParaRPr>
          </a:p>
        </p:txBody>
      </p:sp>
      <p:sp>
        <p:nvSpPr>
          <p:cNvPr id="2" name="Freeform 5" descr="Figure 1. Population 65 Years and Over by Size and Percentage of Total Population: 1920 to 2020 ">
            <a:extLst>
              <a:ext uri="{FF2B5EF4-FFF2-40B4-BE49-F238E27FC236}">
                <a16:creationId xmlns:a16="http://schemas.microsoft.com/office/drawing/2014/main" id="{3858A86D-3ADB-1CE7-550E-AEE6BBB203DA}"/>
              </a:ext>
            </a:extLst>
          </p:cNvPr>
          <p:cNvSpPr/>
          <p:nvPr/>
        </p:nvSpPr>
        <p:spPr>
          <a:xfrm>
            <a:off x="6553200" y="410817"/>
            <a:ext cx="3909989" cy="3018183"/>
          </a:xfrm>
          <a:custGeom>
            <a:avLst/>
            <a:gdLst/>
            <a:ahLst/>
            <a:cxnLst/>
            <a:rect l="l" t="t" r="r" b="b"/>
            <a:pathLst>
              <a:path w="4250237" h="3752899">
                <a:moveTo>
                  <a:pt x="0" y="0"/>
                </a:moveTo>
                <a:lnTo>
                  <a:pt x="4250237" y="0"/>
                </a:lnTo>
                <a:lnTo>
                  <a:pt x="4250237" y="3752898"/>
                </a:lnTo>
                <a:lnTo>
                  <a:pt x="0" y="3752898"/>
                </a:lnTo>
                <a:lnTo>
                  <a:pt x="0" y="0"/>
                </a:lnTo>
                <a:close/>
              </a:path>
            </a:pathLst>
          </a:custGeom>
          <a:blipFill>
            <a:blip r:embed="rId4"/>
            <a:stretch>
              <a:fillRect l="-3050" t="-1480" r="-5548" b="-18435"/>
            </a:stretch>
          </a:blipFill>
        </p:spPr>
        <p:txBody>
          <a:bodyPr/>
          <a:lstStyle/>
          <a:p>
            <a:endParaRPr lang="en-US"/>
          </a:p>
        </p:txBody>
      </p:sp>
      <p:sp>
        <p:nvSpPr>
          <p:cNvPr id="3" name="TextBox 2">
            <a:extLst>
              <a:ext uri="{FF2B5EF4-FFF2-40B4-BE49-F238E27FC236}">
                <a16:creationId xmlns:a16="http://schemas.microsoft.com/office/drawing/2014/main" id="{E74CCF89-4EA7-0D1A-AAFD-A41C1D8871A0}"/>
              </a:ext>
            </a:extLst>
          </p:cNvPr>
          <p:cNvSpPr txBox="1"/>
          <p:nvPr/>
        </p:nvSpPr>
        <p:spPr>
          <a:xfrm>
            <a:off x="495630" y="1139369"/>
            <a:ext cx="3542969" cy="369332"/>
          </a:xfrm>
          <a:prstGeom prst="rect">
            <a:avLst/>
          </a:prstGeom>
          <a:noFill/>
        </p:spPr>
        <p:txBody>
          <a:bodyPr wrap="square" rtlCol="0">
            <a:spAutoFit/>
          </a:bodyPr>
          <a:lstStyle/>
          <a:p>
            <a:r>
              <a:rPr lang="en-US" b="1" dirty="0"/>
              <a:t>Older Population Growth Facts </a:t>
            </a:r>
          </a:p>
        </p:txBody>
      </p:sp>
    </p:spTree>
    <p:extLst>
      <p:ext uri="{BB962C8B-B14F-4D97-AF65-F5344CB8AC3E}">
        <p14:creationId xmlns:p14="http://schemas.microsoft.com/office/powerpoint/2010/main" val="312612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0">
            <a:extLst>
              <a:ext uri="{FF2B5EF4-FFF2-40B4-BE49-F238E27FC236}">
                <a16:creationId xmlns:a16="http://schemas.microsoft.com/office/drawing/2014/main" id="{EA8AC896-526D-DE59-8D5C-CCE5A60D1510}"/>
              </a:ext>
            </a:extLst>
          </p:cNvPr>
          <p:cNvGrpSpPr/>
          <p:nvPr/>
        </p:nvGrpSpPr>
        <p:grpSpPr>
          <a:xfrm>
            <a:off x="685800" y="198750"/>
            <a:ext cx="6276957" cy="1272131"/>
            <a:chOff x="-203200" y="-954200"/>
            <a:chExt cx="8369276" cy="1696175"/>
          </a:xfrm>
        </p:grpSpPr>
        <p:sp>
          <p:nvSpPr>
            <p:cNvPr id="8" name="Freeform 21">
              <a:extLst>
                <a:ext uri="{FF2B5EF4-FFF2-40B4-BE49-F238E27FC236}">
                  <a16:creationId xmlns:a16="http://schemas.microsoft.com/office/drawing/2014/main" id="{7EFD7D6E-1D01-EE69-5284-939F21C214BA}"/>
                </a:ext>
              </a:extLst>
            </p:cNvPr>
            <p:cNvSpPr/>
            <p:nvPr/>
          </p:nvSpPr>
          <p:spPr>
            <a:xfrm>
              <a:off x="0" y="0"/>
              <a:ext cx="8166076" cy="741975"/>
            </a:xfrm>
            <a:custGeom>
              <a:avLst/>
              <a:gdLst/>
              <a:ahLst/>
              <a:cxnLst/>
              <a:rect l="l" t="t" r="r" b="b"/>
              <a:pathLst>
                <a:path w="8166076" h="741975">
                  <a:moveTo>
                    <a:pt x="0" y="0"/>
                  </a:moveTo>
                  <a:lnTo>
                    <a:pt x="8166076" y="0"/>
                  </a:lnTo>
                  <a:lnTo>
                    <a:pt x="8166076" y="741975"/>
                  </a:lnTo>
                  <a:lnTo>
                    <a:pt x="0" y="741975"/>
                  </a:lnTo>
                  <a:close/>
                </a:path>
              </a:pathLst>
            </a:custGeom>
            <a:solidFill>
              <a:srgbClr val="000000">
                <a:alpha val="0"/>
              </a:srgbClr>
            </a:solidFill>
          </p:spPr>
          <p:txBody>
            <a:bodyPr/>
            <a:lstStyle/>
            <a:p>
              <a:endParaRPr lang="en-US"/>
            </a:p>
          </p:txBody>
        </p:sp>
        <p:sp>
          <p:nvSpPr>
            <p:cNvPr id="9" name="TextBox 22">
              <a:extLst>
                <a:ext uri="{FF2B5EF4-FFF2-40B4-BE49-F238E27FC236}">
                  <a16:creationId xmlns:a16="http://schemas.microsoft.com/office/drawing/2014/main" id="{3CCF5D5C-8B44-1B51-879B-00EB231F8CFC}"/>
                </a:ext>
              </a:extLst>
            </p:cNvPr>
            <p:cNvSpPr txBox="1"/>
            <p:nvPr/>
          </p:nvSpPr>
          <p:spPr>
            <a:xfrm>
              <a:off x="-203200" y="-954200"/>
              <a:ext cx="8166076" cy="799124"/>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Transporting an Aging Society</a:t>
              </a:r>
            </a:p>
          </p:txBody>
        </p:sp>
      </p:grpSp>
      <p:grpSp>
        <p:nvGrpSpPr>
          <p:cNvPr id="10" name="Group 2">
            <a:extLst>
              <a:ext uri="{FF2B5EF4-FFF2-40B4-BE49-F238E27FC236}">
                <a16:creationId xmlns:a16="http://schemas.microsoft.com/office/drawing/2014/main" id="{9521795F-1768-07D2-641A-F0794209FD31}"/>
              </a:ext>
            </a:extLst>
          </p:cNvPr>
          <p:cNvGrpSpPr/>
          <p:nvPr/>
        </p:nvGrpSpPr>
        <p:grpSpPr>
          <a:xfrm>
            <a:off x="533400" y="638086"/>
            <a:ext cx="6877932" cy="594251"/>
            <a:chOff x="-2577490" y="-1135074"/>
            <a:chExt cx="9170578" cy="792333"/>
          </a:xfrm>
        </p:grpSpPr>
        <p:sp>
          <p:nvSpPr>
            <p:cNvPr id="11" name="Freeform 3">
              <a:extLst>
                <a:ext uri="{FF2B5EF4-FFF2-40B4-BE49-F238E27FC236}">
                  <a16:creationId xmlns:a16="http://schemas.microsoft.com/office/drawing/2014/main" id="{11D156F8-458D-4734-10D8-066BEB6EEE19}"/>
                </a:ext>
              </a:extLst>
            </p:cNvPr>
            <p:cNvSpPr/>
            <p:nvPr/>
          </p:nvSpPr>
          <p:spPr>
            <a:xfrm>
              <a:off x="165710" y="-1135074"/>
              <a:ext cx="6427378" cy="557138"/>
            </a:xfrm>
            <a:custGeom>
              <a:avLst/>
              <a:gdLst/>
              <a:ahLst/>
              <a:cxnLst/>
              <a:rect l="l" t="t" r="r" b="b"/>
              <a:pathLst>
                <a:path w="6427378" h="557138">
                  <a:moveTo>
                    <a:pt x="0" y="0"/>
                  </a:moveTo>
                  <a:lnTo>
                    <a:pt x="6427378" y="0"/>
                  </a:lnTo>
                  <a:lnTo>
                    <a:pt x="6427378" y="557138"/>
                  </a:lnTo>
                  <a:lnTo>
                    <a:pt x="0" y="557138"/>
                  </a:lnTo>
                  <a:close/>
                </a:path>
              </a:pathLst>
            </a:custGeom>
            <a:solidFill>
              <a:srgbClr val="000000">
                <a:alpha val="0"/>
              </a:srgbClr>
            </a:solidFill>
          </p:spPr>
          <p:txBody>
            <a:bodyPr/>
            <a:lstStyle/>
            <a:p>
              <a:pPr algn="ctr"/>
              <a:endParaRPr lang="en-US"/>
            </a:p>
          </p:txBody>
        </p:sp>
        <p:sp>
          <p:nvSpPr>
            <p:cNvPr id="12" name="TextBox 4">
              <a:extLst>
                <a:ext uri="{FF2B5EF4-FFF2-40B4-BE49-F238E27FC236}">
                  <a16:creationId xmlns:a16="http://schemas.microsoft.com/office/drawing/2014/main" id="{DCC4E6C0-C389-82B2-C7BA-6D14BE7278E5}"/>
                </a:ext>
              </a:extLst>
            </p:cNvPr>
            <p:cNvSpPr txBox="1"/>
            <p:nvPr/>
          </p:nvSpPr>
          <p:spPr>
            <a:xfrm>
              <a:off x="-2577490" y="-947504"/>
              <a:ext cx="6427377" cy="604763"/>
            </a:xfrm>
            <a:prstGeom prst="rect">
              <a:avLst/>
            </a:prstGeom>
          </p:spPr>
          <p:txBody>
            <a:bodyPr lIns="0" tIns="0" rIns="0" bIns="0" rtlCol="0" anchor="t"/>
            <a:lstStyle/>
            <a:p>
              <a:pPr algn="ctr">
                <a:lnSpc>
                  <a:spcPts val="2520"/>
                </a:lnSpc>
              </a:pPr>
              <a:r>
                <a:rPr lang="en-US" sz="2100" b="1" dirty="0">
                  <a:solidFill>
                    <a:srgbClr val="000000"/>
                  </a:solidFill>
                  <a:latin typeface="Calibri (MS) Bold"/>
                  <a:ea typeface="Calibri (MS) Bold"/>
                  <a:cs typeface="Calibri (MS) Bold"/>
                  <a:sym typeface="Calibri (MS) Bold"/>
                </a:rPr>
                <a:t>Fall Hazards Directly Related to Transit</a:t>
              </a:r>
            </a:p>
          </p:txBody>
        </p:sp>
      </p:grpSp>
      <p:grpSp>
        <p:nvGrpSpPr>
          <p:cNvPr id="13" name="Group 5">
            <a:extLst>
              <a:ext uri="{FF2B5EF4-FFF2-40B4-BE49-F238E27FC236}">
                <a16:creationId xmlns:a16="http://schemas.microsoft.com/office/drawing/2014/main" id="{F7A14D13-7540-A936-521E-6F84AB198A8D}"/>
              </a:ext>
            </a:extLst>
          </p:cNvPr>
          <p:cNvGrpSpPr/>
          <p:nvPr/>
        </p:nvGrpSpPr>
        <p:grpSpPr>
          <a:xfrm>
            <a:off x="837266" y="1449669"/>
            <a:ext cx="6125491" cy="2436532"/>
            <a:chOff x="0" y="-38101"/>
            <a:chExt cx="11103466" cy="7211109"/>
          </a:xfrm>
        </p:grpSpPr>
        <p:sp>
          <p:nvSpPr>
            <p:cNvPr id="14" name="Freeform 6">
              <a:extLst>
                <a:ext uri="{FF2B5EF4-FFF2-40B4-BE49-F238E27FC236}">
                  <a16:creationId xmlns:a16="http://schemas.microsoft.com/office/drawing/2014/main" id="{53776203-3E4F-499B-A084-9CEF3D678C37}"/>
                </a:ext>
              </a:extLst>
            </p:cNvPr>
            <p:cNvSpPr/>
            <p:nvPr/>
          </p:nvSpPr>
          <p:spPr>
            <a:xfrm>
              <a:off x="0" y="0"/>
              <a:ext cx="11103466" cy="3610943"/>
            </a:xfrm>
            <a:custGeom>
              <a:avLst/>
              <a:gdLst/>
              <a:ahLst/>
              <a:cxnLst/>
              <a:rect l="l" t="t" r="r" b="b"/>
              <a:pathLst>
                <a:path w="11103466" h="3610943">
                  <a:moveTo>
                    <a:pt x="0" y="0"/>
                  </a:moveTo>
                  <a:lnTo>
                    <a:pt x="11103466" y="0"/>
                  </a:lnTo>
                  <a:lnTo>
                    <a:pt x="11103466" y="3610943"/>
                  </a:lnTo>
                  <a:lnTo>
                    <a:pt x="0" y="3610943"/>
                  </a:lnTo>
                  <a:close/>
                </a:path>
              </a:pathLst>
            </a:custGeom>
            <a:solidFill>
              <a:srgbClr val="000000">
                <a:alpha val="0"/>
              </a:srgbClr>
            </a:solidFill>
          </p:spPr>
          <p:txBody>
            <a:bodyPr/>
            <a:lstStyle/>
            <a:p>
              <a:endParaRPr lang="en-US"/>
            </a:p>
          </p:txBody>
        </p:sp>
        <p:sp>
          <p:nvSpPr>
            <p:cNvPr id="15" name="TextBox 7">
              <a:extLst>
                <a:ext uri="{FF2B5EF4-FFF2-40B4-BE49-F238E27FC236}">
                  <a16:creationId xmlns:a16="http://schemas.microsoft.com/office/drawing/2014/main" id="{18356867-4428-13DA-63A4-23E3C61F98DB}"/>
                </a:ext>
              </a:extLst>
            </p:cNvPr>
            <p:cNvSpPr txBox="1"/>
            <p:nvPr/>
          </p:nvSpPr>
          <p:spPr>
            <a:xfrm>
              <a:off x="0" y="-38101"/>
              <a:ext cx="11103466" cy="7211109"/>
            </a:xfrm>
            <a:prstGeom prst="rect">
              <a:avLst/>
            </a:prstGeom>
          </p:spPr>
          <p:txBody>
            <a:bodyPr lIns="0" tIns="0" rIns="0" bIns="0" rtlCol="0" anchor="t"/>
            <a:lstStyle/>
            <a:p>
              <a:pPr>
                <a:spcAft>
                  <a:spcPts val="450"/>
                </a:spcAft>
              </a:pPr>
              <a:r>
                <a:rPr lang="en-US" sz="1600" b="1" u="sng" dirty="0"/>
                <a:t>Steps can be challenging</a:t>
              </a:r>
              <a:endParaRPr lang="en-US" sz="1600" dirty="0"/>
            </a:p>
            <a:p>
              <a:pPr>
                <a:spcAft>
                  <a:spcPts val="450"/>
                </a:spcAft>
              </a:pPr>
              <a:r>
                <a:rPr lang="en-US" sz="1600" b="1" u="sng" dirty="0"/>
                <a:t>Frequent or sudden stops or starts can be difficult</a:t>
              </a:r>
              <a:r>
                <a:rPr lang="en-US" sz="1600" b="1" dirty="0"/>
                <a:t>.</a:t>
              </a:r>
              <a:endParaRPr lang="en-US" sz="1600" dirty="0"/>
            </a:p>
            <a:p>
              <a:pPr>
                <a:spcAft>
                  <a:spcPts val="450"/>
                </a:spcAft>
              </a:pPr>
              <a:r>
                <a:rPr lang="en-US" sz="1600" b="1" u="sng" dirty="0"/>
                <a:t>Slippery surfaces due to weather</a:t>
              </a:r>
              <a:r>
                <a:rPr lang="en-US" sz="1600" b="1" dirty="0"/>
                <a:t>.</a:t>
              </a:r>
            </a:p>
            <a:p>
              <a:pPr>
                <a:spcAft>
                  <a:spcPts val="450"/>
                </a:spcAft>
              </a:pPr>
              <a:r>
                <a:rPr lang="en-US" sz="1600" b="1" u="sng" dirty="0"/>
                <a:t>Personal items in the aisle</a:t>
              </a:r>
              <a:r>
                <a:rPr lang="en-US" sz="1600" b="1" dirty="0"/>
                <a:t>.</a:t>
              </a:r>
              <a:endParaRPr lang="en-US" sz="1600" dirty="0"/>
            </a:p>
            <a:p>
              <a:pPr>
                <a:spcAft>
                  <a:spcPts val="450"/>
                </a:spcAft>
              </a:pPr>
              <a:r>
                <a:rPr lang="en-US" sz="1600" b="1" u="sng" dirty="0"/>
                <a:t>Crowded vehicle</a:t>
              </a:r>
              <a:r>
                <a:rPr lang="en-US" sz="1600" b="1" dirty="0"/>
                <a:t>.</a:t>
              </a:r>
              <a:endParaRPr lang="en-US" sz="1600" dirty="0"/>
            </a:p>
            <a:p>
              <a:pPr>
                <a:spcAft>
                  <a:spcPts val="450"/>
                </a:spcAft>
              </a:pPr>
              <a:r>
                <a:rPr lang="en-US" sz="1600" b="1" u="sng" dirty="0"/>
                <a:t>Dark interiors are hazardous</a:t>
              </a:r>
              <a:r>
                <a:rPr lang="en-US" sz="1600" b="1" dirty="0"/>
                <a:t>.</a:t>
              </a:r>
            </a:p>
            <a:p>
              <a:pPr>
                <a:spcAft>
                  <a:spcPts val="450"/>
                </a:spcAft>
              </a:pPr>
              <a:r>
                <a:rPr lang="en-US" sz="1600" b="1" u="sng" dirty="0"/>
                <a:t>Wheelchair Retractors Left in the track and not put up after each use</a:t>
              </a:r>
              <a:r>
                <a:rPr lang="en-US" sz="1600" b="1" dirty="0"/>
                <a:t>.</a:t>
              </a:r>
            </a:p>
            <a:p>
              <a:pPr>
                <a:spcAft>
                  <a:spcPts val="450"/>
                </a:spcAft>
              </a:pPr>
              <a:endParaRPr lang="en-US" sz="1600" dirty="0"/>
            </a:p>
            <a:p>
              <a:pPr>
                <a:spcAft>
                  <a:spcPts val="450"/>
                </a:spcAft>
              </a:pPr>
              <a:endParaRPr lang="en-US" sz="1600" b="1" dirty="0"/>
            </a:p>
            <a:p>
              <a:pPr>
                <a:spcAft>
                  <a:spcPts val="450"/>
                </a:spcAft>
              </a:pPr>
              <a:endParaRPr lang="en-US" sz="1600" b="1" dirty="0"/>
            </a:p>
            <a:p>
              <a:pPr marL="205740">
                <a:spcAft>
                  <a:spcPts val="900"/>
                </a:spcAft>
              </a:pPr>
              <a:endParaRPr lang="en-US" dirty="0"/>
            </a:p>
            <a:p>
              <a:pPr marL="420053" indent="-214313">
                <a:spcAft>
                  <a:spcPts val="900"/>
                </a:spcAft>
                <a:buFont typeface="Arial" panose="020B0604020202020204" pitchFamily="34" charset="0"/>
                <a:buChar char="•"/>
              </a:pPr>
              <a:endParaRPr lang="en-US" dirty="0"/>
            </a:p>
          </p:txBody>
        </p:sp>
      </p:grpSp>
      <p:pic>
        <p:nvPicPr>
          <p:cNvPr id="24" name="Picture 23">
            <a:extLst>
              <a:ext uri="{FF2B5EF4-FFF2-40B4-BE49-F238E27FC236}">
                <a16:creationId xmlns:a16="http://schemas.microsoft.com/office/drawing/2014/main" id="{B9802862-816F-699F-71E2-4FDE2D778AF3}"/>
              </a:ext>
            </a:extLst>
          </p:cNvPr>
          <p:cNvPicPr>
            <a:picLocks noChangeAspect="1"/>
          </p:cNvPicPr>
          <p:nvPr/>
        </p:nvPicPr>
        <p:blipFill>
          <a:blip r:embed="rId3"/>
          <a:stretch>
            <a:fillRect/>
          </a:stretch>
        </p:blipFill>
        <p:spPr>
          <a:xfrm>
            <a:off x="8444254" y="883492"/>
            <a:ext cx="3188504" cy="2121966"/>
          </a:xfrm>
          <a:prstGeom prst="rect">
            <a:avLst/>
          </a:prstGeom>
        </p:spPr>
      </p:pic>
      <p:pic>
        <p:nvPicPr>
          <p:cNvPr id="2" name="Picture 1">
            <a:extLst>
              <a:ext uri="{FF2B5EF4-FFF2-40B4-BE49-F238E27FC236}">
                <a16:creationId xmlns:a16="http://schemas.microsoft.com/office/drawing/2014/main" id="{45C21018-DE54-D04E-35B1-D968EE3719C7}"/>
              </a:ext>
            </a:extLst>
          </p:cNvPr>
          <p:cNvPicPr>
            <a:picLocks noChangeAspect="1"/>
          </p:cNvPicPr>
          <p:nvPr/>
        </p:nvPicPr>
        <p:blipFill>
          <a:blip r:embed="rId4"/>
          <a:stretch>
            <a:fillRect/>
          </a:stretch>
        </p:blipFill>
        <p:spPr>
          <a:xfrm>
            <a:off x="8459134" y="3297737"/>
            <a:ext cx="2895600" cy="2121966"/>
          </a:xfrm>
          <a:prstGeom prst="rect">
            <a:avLst/>
          </a:prstGeom>
        </p:spPr>
      </p:pic>
      <p:pic>
        <p:nvPicPr>
          <p:cNvPr id="3" name="Picture 2">
            <a:extLst>
              <a:ext uri="{FF2B5EF4-FFF2-40B4-BE49-F238E27FC236}">
                <a16:creationId xmlns:a16="http://schemas.microsoft.com/office/drawing/2014/main" id="{8DFEFD2B-8F0C-B1F2-746B-ECDB611CFA70}"/>
              </a:ext>
            </a:extLst>
          </p:cNvPr>
          <p:cNvPicPr>
            <a:picLocks noChangeAspect="1"/>
          </p:cNvPicPr>
          <p:nvPr/>
        </p:nvPicPr>
        <p:blipFill>
          <a:blip r:embed="rId5"/>
          <a:stretch>
            <a:fillRect/>
          </a:stretch>
        </p:blipFill>
        <p:spPr>
          <a:xfrm>
            <a:off x="719489" y="4090193"/>
            <a:ext cx="3200400" cy="2129721"/>
          </a:xfrm>
          <a:prstGeom prst="rect">
            <a:avLst/>
          </a:prstGeom>
        </p:spPr>
      </p:pic>
      <p:pic>
        <p:nvPicPr>
          <p:cNvPr id="4" name="Picture 3">
            <a:extLst>
              <a:ext uri="{FF2B5EF4-FFF2-40B4-BE49-F238E27FC236}">
                <a16:creationId xmlns:a16="http://schemas.microsoft.com/office/drawing/2014/main" id="{3F65051E-F0B3-8B18-B112-69581721CBCC}"/>
              </a:ext>
            </a:extLst>
          </p:cNvPr>
          <p:cNvPicPr>
            <a:picLocks noChangeAspect="1"/>
          </p:cNvPicPr>
          <p:nvPr/>
        </p:nvPicPr>
        <p:blipFill>
          <a:blip r:embed="rId6"/>
          <a:stretch>
            <a:fillRect/>
          </a:stretch>
        </p:blipFill>
        <p:spPr>
          <a:xfrm>
            <a:off x="4800600" y="4072965"/>
            <a:ext cx="3073677" cy="2190354"/>
          </a:xfrm>
          <a:prstGeom prst="rect">
            <a:avLst/>
          </a:prstGeom>
        </p:spPr>
      </p:pic>
    </p:spTree>
    <p:extLst>
      <p:ext uri="{BB962C8B-B14F-4D97-AF65-F5344CB8AC3E}">
        <p14:creationId xmlns:p14="http://schemas.microsoft.com/office/powerpoint/2010/main" val="2533423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a16="http://schemas.microsoft.com/office/drawing/2014/main" id="{5D41D91F-1246-E1B4-820A-97DC2E0095E9}"/>
              </a:ext>
            </a:extLst>
          </p:cNvPr>
          <p:cNvSpPr txBox="1"/>
          <p:nvPr/>
        </p:nvSpPr>
        <p:spPr>
          <a:xfrm>
            <a:off x="838200" y="457200"/>
            <a:ext cx="6124557" cy="599343"/>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Transporting an Aging Society</a:t>
            </a:r>
          </a:p>
        </p:txBody>
      </p:sp>
      <p:sp>
        <p:nvSpPr>
          <p:cNvPr id="6" name="TextBox 4">
            <a:extLst>
              <a:ext uri="{FF2B5EF4-FFF2-40B4-BE49-F238E27FC236}">
                <a16:creationId xmlns:a16="http://schemas.microsoft.com/office/drawing/2014/main" id="{8C8FF9B8-70ED-A0A1-CFA0-86AFCBC2A143}"/>
              </a:ext>
            </a:extLst>
          </p:cNvPr>
          <p:cNvSpPr txBox="1"/>
          <p:nvPr/>
        </p:nvSpPr>
        <p:spPr>
          <a:xfrm>
            <a:off x="864042" y="1371600"/>
            <a:ext cx="8086845" cy="2979744"/>
          </a:xfrm>
          <a:prstGeom prst="rect">
            <a:avLst/>
          </a:prstGeom>
        </p:spPr>
        <p:txBody>
          <a:bodyPr lIns="0" tIns="0" rIns="0" bIns="0" rtlCol="0" anchor="t"/>
          <a:lstStyle/>
          <a:p>
            <a:pPr algn="l">
              <a:lnSpc>
                <a:spcPts val="2279"/>
              </a:lnSpc>
            </a:pPr>
            <a:r>
              <a:rPr lang="en-US" sz="2100" dirty="0">
                <a:solidFill>
                  <a:srgbClr val="000000"/>
                </a:solidFill>
                <a:latin typeface="Calibri (MS)"/>
                <a:ea typeface="Calibri (MS)"/>
                <a:cs typeface="Calibri (MS)"/>
                <a:sym typeface="Calibri (MS)"/>
              </a:rPr>
              <a:t>There are times when transporting seniors becomes much like a personal service: </a:t>
            </a:r>
          </a:p>
          <a:p>
            <a:pPr marL="410209" lvl="1" indent="-205105" algn="l">
              <a:lnSpc>
                <a:spcPts val="2279"/>
              </a:lnSpc>
              <a:buFont typeface="Arial"/>
              <a:buChar char="•"/>
            </a:pPr>
            <a:r>
              <a:rPr lang="en-US" sz="2100" dirty="0">
                <a:solidFill>
                  <a:srgbClr val="000000"/>
                </a:solidFill>
                <a:latin typeface="Calibri (MS)"/>
                <a:ea typeface="Calibri (MS)"/>
                <a:cs typeface="Calibri (MS)"/>
                <a:sym typeface="Calibri (MS)"/>
              </a:rPr>
              <a:t>Drivers may see the same person regularly.</a:t>
            </a:r>
          </a:p>
          <a:p>
            <a:pPr marL="410209" lvl="1" indent="-205105" algn="l">
              <a:lnSpc>
                <a:spcPts val="2279"/>
              </a:lnSpc>
              <a:buFont typeface="Arial"/>
              <a:buChar char="•"/>
            </a:pPr>
            <a:r>
              <a:rPr lang="en-US" sz="2100" dirty="0">
                <a:solidFill>
                  <a:srgbClr val="000000"/>
                </a:solidFill>
                <a:latin typeface="Calibri (MS)"/>
                <a:ea typeface="Calibri (MS)"/>
                <a:cs typeface="Calibri (MS)"/>
                <a:sym typeface="Calibri (MS)"/>
              </a:rPr>
              <a:t>For someone who lives alone, a long ride may be considered a social event.</a:t>
            </a:r>
          </a:p>
          <a:p>
            <a:pPr marL="410209" lvl="1" indent="-205105" algn="l">
              <a:lnSpc>
                <a:spcPts val="2279"/>
              </a:lnSpc>
              <a:buFont typeface="Arial"/>
              <a:buChar char="•"/>
            </a:pPr>
            <a:r>
              <a:rPr lang="en-US" sz="2100" dirty="0">
                <a:solidFill>
                  <a:srgbClr val="000000"/>
                </a:solidFill>
                <a:latin typeface="Calibri (MS)"/>
                <a:ea typeface="Calibri (MS)"/>
                <a:cs typeface="Calibri (MS)"/>
                <a:sym typeface="Calibri (MS)"/>
              </a:rPr>
              <a:t>Seniors may depend more heavily on their driver than other passengers for conversation and independence.</a:t>
            </a:r>
          </a:p>
          <a:p>
            <a:pPr algn="l">
              <a:lnSpc>
                <a:spcPts val="2279"/>
              </a:lnSpc>
            </a:pPr>
            <a:endParaRPr lang="en-US" sz="2100" dirty="0">
              <a:solidFill>
                <a:srgbClr val="000000"/>
              </a:solidFill>
              <a:latin typeface="Calibri (MS)"/>
              <a:ea typeface="Calibri (MS)"/>
              <a:cs typeface="Calibri (MS)"/>
              <a:sym typeface="Calibri (MS)"/>
            </a:endParaRPr>
          </a:p>
          <a:p>
            <a:pPr algn="l">
              <a:lnSpc>
                <a:spcPts val="2279"/>
              </a:lnSpc>
            </a:pPr>
            <a:r>
              <a:rPr lang="en-US" sz="2100" dirty="0">
                <a:solidFill>
                  <a:srgbClr val="000000"/>
                </a:solidFill>
                <a:latin typeface="Calibri (MS)"/>
                <a:ea typeface="Calibri (MS)"/>
                <a:cs typeface="Calibri (MS)"/>
                <a:sym typeface="Calibri (MS)"/>
              </a:rPr>
              <a:t>According to </a:t>
            </a:r>
            <a:r>
              <a:rPr lang="en-US" sz="2100" dirty="0" err="1">
                <a:solidFill>
                  <a:srgbClr val="000000"/>
                </a:solidFill>
                <a:latin typeface="Calibri (MS)"/>
                <a:ea typeface="Calibri (MS)"/>
                <a:cs typeface="Calibri (MS)"/>
                <a:sym typeface="Calibri (MS)"/>
              </a:rPr>
              <a:t>USAging</a:t>
            </a:r>
            <a:r>
              <a:rPr lang="en-US" sz="2100" dirty="0">
                <a:solidFill>
                  <a:srgbClr val="000000"/>
                </a:solidFill>
                <a:latin typeface="Calibri (MS)"/>
                <a:ea typeface="Calibri (MS)"/>
                <a:cs typeface="Calibri (MS)"/>
                <a:sym typeface="Calibri (MS)"/>
              </a:rPr>
              <a:t>, </a:t>
            </a:r>
            <a:r>
              <a:rPr lang="en-US" sz="2100" b="1" dirty="0">
                <a:solidFill>
                  <a:srgbClr val="000000"/>
                </a:solidFill>
                <a:latin typeface="Calibri (MS) Bold"/>
                <a:ea typeface="Calibri (MS) Bold"/>
                <a:cs typeface="Calibri (MS) Bold"/>
                <a:sym typeface="Calibri (MS) Bold"/>
              </a:rPr>
              <a:t>nearly 600,000 older adults stop driving each year.</a:t>
            </a:r>
          </a:p>
          <a:p>
            <a:pPr algn="l">
              <a:lnSpc>
                <a:spcPts val="2279"/>
              </a:lnSpc>
            </a:pPr>
            <a:endParaRPr lang="en-US" sz="2100" b="1" dirty="0">
              <a:solidFill>
                <a:srgbClr val="000000"/>
              </a:solidFill>
              <a:latin typeface="Calibri (MS) Bold"/>
              <a:ea typeface="Calibri (MS) Bold"/>
              <a:cs typeface="Calibri (MS) Bold"/>
              <a:sym typeface="Calibri (MS) Bold"/>
            </a:endParaRPr>
          </a:p>
          <a:p>
            <a:pPr algn="l">
              <a:lnSpc>
                <a:spcPts val="2279"/>
              </a:lnSpc>
            </a:pPr>
            <a:r>
              <a:rPr lang="en-US" sz="2100" dirty="0">
                <a:solidFill>
                  <a:srgbClr val="000000"/>
                </a:solidFill>
                <a:latin typeface="Calibri (MS)"/>
                <a:ea typeface="Calibri (MS)"/>
                <a:cs typeface="Calibri (MS)"/>
                <a:sym typeface="Calibri (MS)"/>
              </a:rPr>
              <a:t>Giving up their car keys greatly limits their access to medical care, shopping, and opportunities for socialization.</a:t>
            </a:r>
          </a:p>
        </p:txBody>
      </p:sp>
      <p:pic>
        <p:nvPicPr>
          <p:cNvPr id="7" name="Picture 6">
            <a:extLst>
              <a:ext uri="{FF2B5EF4-FFF2-40B4-BE49-F238E27FC236}">
                <a16:creationId xmlns:a16="http://schemas.microsoft.com/office/drawing/2014/main" id="{2CB36633-9010-7026-9500-2A27BA30CEF2}"/>
              </a:ext>
            </a:extLst>
          </p:cNvPr>
          <p:cNvPicPr>
            <a:picLocks noChangeAspect="1"/>
          </p:cNvPicPr>
          <p:nvPr/>
        </p:nvPicPr>
        <p:blipFill>
          <a:blip r:embed="rId3"/>
          <a:stretch>
            <a:fillRect/>
          </a:stretch>
        </p:blipFill>
        <p:spPr>
          <a:xfrm>
            <a:off x="9372600" y="2286000"/>
            <a:ext cx="2548718" cy="2562957"/>
          </a:xfrm>
          <a:prstGeom prst="rect">
            <a:avLst/>
          </a:prstGeom>
        </p:spPr>
      </p:pic>
    </p:spTree>
    <p:extLst>
      <p:ext uri="{BB962C8B-B14F-4D97-AF65-F5344CB8AC3E}">
        <p14:creationId xmlns:p14="http://schemas.microsoft.com/office/powerpoint/2010/main" val="172191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8">
            <a:extLst>
              <a:ext uri="{FF2B5EF4-FFF2-40B4-BE49-F238E27FC236}">
                <a16:creationId xmlns:a16="http://schemas.microsoft.com/office/drawing/2014/main" id="{15790E6A-4350-F018-9ACA-7521B90F30A4}"/>
              </a:ext>
            </a:extLst>
          </p:cNvPr>
          <p:cNvGrpSpPr/>
          <p:nvPr/>
        </p:nvGrpSpPr>
        <p:grpSpPr>
          <a:xfrm>
            <a:off x="1066800" y="609600"/>
            <a:ext cx="5228670" cy="630784"/>
            <a:chOff x="0" y="0"/>
            <a:chExt cx="6971559" cy="841045"/>
          </a:xfrm>
        </p:grpSpPr>
        <p:sp>
          <p:nvSpPr>
            <p:cNvPr id="8" name="Freeform 19">
              <a:extLst>
                <a:ext uri="{FF2B5EF4-FFF2-40B4-BE49-F238E27FC236}">
                  <a16:creationId xmlns:a16="http://schemas.microsoft.com/office/drawing/2014/main" id="{2E13F9F4-E4EA-2D0C-DEBF-2A9F72CB7F73}"/>
                </a:ext>
              </a:extLst>
            </p:cNvPr>
            <p:cNvSpPr/>
            <p:nvPr/>
          </p:nvSpPr>
          <p:spPr>
            <a:xfrm>
              <a:off x="0" y="0"/>
              <a:ext cx="6971560" cy="841045"/>
            </a:xfrm>
            <a:custGeom>
              <a:avLst/>
              <a:gdLst/>
              <a:ahLst/>
              <a:cxnLst/>
              <a:rect l="l" t="t" r="r" b="b"/>
              <a:pathLst>
                <a:path w="6971560" h="841045">
                  <a:moveTo>
                    <a:pt x="0" y="0"/>
                  </a:moveTo>
                  <a:lnTo>
                    <a:pt x="6971560" y="0"/>
                  </a:lnTo>
                  <a:lnTo>
                    <a:pt x="6971560" y="841045"/>
                  </a:lnTo>
                  <a:lnTo>
                    <a:pt x="0" y="841045"/>
                  </a:lnTo>
                  <a:close/>
                </a:path>
              </a:pathLst>
            </a:custGeom>
            <a:solidFill>
              <a:srgbClr val="000000">
                <a:alpha val="0"/>
              </a:srgbClr>
            </a:solidFill>
          </p:spPr>
          <p:txBody>
            <a:bodyPr/>
            <a:lstStyle/>
            <a:p>
              <a:endParaRPr lang="en-US"/>
            </a:p>
          </p:txBody>
        </p:sp>
        <p:sp>
          <p:nvSpPr>
            <p:cNvPr id="9" name="TextBox 20">
              <a:extLst>
                <a:ext uri="{FF2B5EF4-FFF2-40B4-BE49-F238E27FC236}">
                  <a16:creationId xmlns:a16="http://schemas.microsoft.com/office/drawing/2014/main" id="{6B7FDD00-081A-D5A4-6970-E20A865CA151}"/>
                </a:ext>
              </a:extLst>
            </p:cNvPr>
            <p:cNvSpPr txBox="1"/>
            <p:nvPr/>
          </p:nvSpPr>
          <p:spPr>
            <a:xfrm>
              <a:off x="0" y="-57150"/>
              <a:ext cx="6971559" cy="898195"/>
            </a:xfrm>
            <a:prstGeom prst="rect">
              <a:avLst/>
            </a:prstGeom>
          </p:spPr>
          <p:txBody>
            <a:bodyPr lIns="0" tIns="0" rIns="0" bIns="0" rtlCol="0" anchor="t"/>
            <a:lstStyle/>
            <a:p>
              <a:pPr algn="l">
                <a:lnSpc>
                  <a:spcPts val="3120"/>
                </a:lnSpc>
              </a:pPr>
              <a:r>
                <a:rPr lang="en-US" sz="2600" b="1" dirty="0">
                  <a:solidFill>
                    <a:srgbClr val="32358E"/>
                  </a:solidFill>
                  <a:latin typeface="Calibri (MS) Bold"/>
                  <a:ea typeface="Calibri (MS) Bold"/>
                  <a:cs typeface="Calibri (MS) Bold"/>
                  <a:sym typeface="Calibri (MS) Bold"/>
                </a:rPr>
                <a:t>Transporting an Aging Society</a:t>
              </a:r>
            </a:p>
          </p:txBody>
        </p:sp>
      </p:grpSp>
      <p:grpSp>
        <p:nvGrpSpPr>
          <p:cNvPr id="10" name="Group 21">
            <a:extLst>
              <a:ext uri="{FF2B5EF4-FFF2-40B4-BE49-F238E27FC236}">
                <a16:creationId xmlns:a16="http://schemas.microsoft.com/office/drawing/2014/main" id="{44A50FA5-5AAD-6E05-3E7B-7B93C0AD90B2}"/>
              </a:ext>
            </a:extLst>
          </p:cNvPr>
          <p:cNvGrpSpPr/>
          <p:nvPr/>
        </p:nvGrpSpPr>
        <p:grpSpPr>
          <a:xfrm>
            <a:off x="990600" y="1062330"/>
            <a:ext cx="4744897" cy="441834"/>
            <a:chOff x="0" y="0"/>
            <a:chExt cx="6680749" cy="622096"/>
          </a:xfrm>
        </p:grpSpPr>
        <p:sp>
          <p:nvSpPr>
            <p:cNvPr id="11" name="Freeform 22">
              <a:extLst>
                <a:ext uri="{FF2B5EF4-FFF2-40B4-BE49-F238E27FC236}">
                  <a16:creationId xmlns:a16="http://schemas.microsoft.com/office/drawing/2014/main" id="{3720202F-D4DF-475D-A769-F0E618EBA2CC}"/>
                </a:ext>
              </a:extLst>
            </p:cNvPr>
            <p:cNvSpPr/>
            <p:nvPr/>
          </p:nvSpPr>
          <p:spPr>
            <a:xfrm>
              <a:off x="0" y="0"/>
              <a:ext cx="6680749" cy="622096"/>
            </a:xfrm>
            <a:custGeom>
              <a:avLst/>
              <a:gdLst/>
              <a:ahLst/>
              <a:cxnLst/>
              <a:rect l="l" t="t" r="r" b="b"/>
              <a:pathLst>
                <a:path w="6680749" h="622096">
                  <a:moveTo>
                    <a:pt x="0" y="0"/>
                  </a:moveTo>
                  <a:lnTo>
                    <a:pt x="6680749" y="0"/>
                  </a:lnTo>
                  <a:lnTo>
                    <a:pt x="6680749" y="622096"/>
                  </a:lnTo>
                  <a:lnTo>
                    <a:pt x="0" y="622096"/>
                  </a:lnTo>
                  <a:close/>
                </a:path>
              </a:pathLst>
            </a:custGeom>
            <a:solidFill>
              <a:srgbClr val="000000">
                <a:alpha val="0"/>
              </a:srgbClr>
            </a:solidFill>
          </p:spPr>
          <p:txBody>
            <a:bodyPr/>
            <a:lstStyle/>
            <a:p>
              <a:endParaRPr lang="en-US"/>
            </a:p>
          </p:txBody>
        </p:sp>
        <p:sp>
          <p:nvSpPr>
            <p:cNvPr id="12" name="TextBox 23">
              <a:extLst>
                <a:ext uri="{FF2B5EF4-FFF2-40B4-BE49-F238E27FC236}">
                  <a16:creationId xmlns:a16="http://schemas.microsoft.com/office/drawing/2014/main" id="{EFEAFE83-7B6F-5A73-08FC-AAE943A576E5}"/>
                </a:ext>
              </a:extLst>
            </p:cNvPr>
            <p:cNvSpPr txBox="1"/>
            <p:nvPr/>
          </p:nvSpPr>
          <p:spPr>
            <a:xfrm>
              <a:off x="0" y="-47625"/>
              <a:ext cx="6680749" cy="669721"/>
            </a:xfrm>
            <a:prstGeom prst="rect">
              <a:avLst/>
            </a:prstGeom>
          </p:spPr>
          <p:txBody>
            <a:bodyPr lIns="0" tIns="0" rIns="0" bIns="0" rtlCol="0" anchor="t"/>
            <a:lstStyle/>
            <a:p>
              <a:pPr algn="l">
                <a:lnSpc>
                  <a:spcPts val="2640"/>
                </a:lnSpc>
              </a:pPr>
              <a:r>
                <a:rPr lang="en-US" sz="2200" i="1" spc="-1" dirty="0">
                  <a:solidFill>
                    <a:srgbClr val="4AACC6"/>
                  </a:solidFill>
                  <a:latin typeface="Calibri (MS) Italics"/>
                  <a:ea typeface="Calibri (MS) Italics"/>
                  <a:cs typeface="Calibri (MS) Italics"/>
                  <a:sym typeface="Calibri (MS) Italics"/>
                </a:rPr>
                <a:t>Signs That a Senior May Be in Distress</a:t>
              </a:r>
            </a:p>
          </p:txBody>
        </p:sp>
      </p:grpSp>
      <p:sp>
        <p:nvSpPr>
          <p:cNvPr id="13" name="TextBox 4">
            <a:extLst>
              <a:ext uri="{FF2B5EF4-FFF2-40B4-BE49-F238E27FC236}">
                <a16:creationId xmlns:a16="http://schemas.microsoft.com/office/drawing/2014/main" id="{E3DAE678-0357-0F83-CD24-F7A4B74E4E53}"/>
              </a:ext>
            </a:extLst>
          </p:cNvPr>
          <p:cNvSpPr txBox="1"/>
          <p:nvPr/>
        </p:nvSpPr>
        <p:spPr>
          <a:xfrm>
            <a:off x="427313" y="1537989"/>
            <a:ext cx="5486400" cy="1542374"/>
          </a:xfrm>
          <a:prstGeom prst="rect">
            <a:avLst/>
          </a:prstGeom>
        </p:spPr>
        <p:txBody>
          <a:bodyPr lIns="0" tIns="0" rIns="0" bIns="0" rtlCol="0" anchor="t"/>
          <a:lstStyle/>
          <a:p>
            <a:pPr algn="l">
              <a:lnSpc>
                <a:spcPts val="2279"/>
              </a:lnSpc>
            </a:pPr>
            <a:r>
              <a:rPr lang="en-US" sz="1600" dirty="0">
                <a:solidFill>
                  <a:srgbClr val="000000"/>
                </a:solidFill>
                <a:latin typeface="Calibri (MS)"/>
                <a:ea typeface="Calibri (MS)"/>
                <a:cs typeface="Calibri (MS)"/>
                <a:sym typeface="Calibri (MS)"/>
              </a:rPr>
              <a:t>Drivers often see people at their homes, in their neighborhoods and notice patterns:</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How they keep their yard</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The condition of their home</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A porch light on or off during the day</a:t>
            </a:r>
          </a:p>
          <a:p>
            <a:pPr algn="l">
              <a:lnSpc>
                <a:spcPts val="2279"/>
              </a:lnSpc>
            </a:pPr>
            <a:endParaRPr lang="en-US" sz="1899" dirty="0">
              <a:solidFill>
                <a:srgbClr val="000000"/>
              </a:solidFill>
              <a:latin typeface="Calibri (MS)"/>
              <a:ea typeface="Calibri (MS)"/>
              <a:cs typeface="Calibri (MS)"/>
              <a:sym typeface="Calibri (MS)"/>
            </a:endParaRPr>
          </a:p>
          <a:p>
            <a:pPr algn="l">
              <a:lnSpc>
                <a:spcPts val="2279"/>
              </a:lnSpc>
            </a:pPr>
            <a:endParaRPr lang="en-US" sz="1899" dirty="0">
              <a:solidFill>
                <a:srgbClr val="000000"/>
              </a:solidFill>
              <a:latin typeface="Calibri (MS)"/>
              <a:ea typeface="Calibri (MS)"/>
              <a:cs typeface="Calibri (MS)"/>
              <a:sym typeface="Calibri (MS)"/>
            </a:endParaRPr>
          </a:p>
          <a:p>
            <a:pPr algn="l">
              <a:lnSpc>
                <a:spcPts val="2279"/>
              </a:lnSpc>
            </a:pPr>
            <a:endParaRPr lang="en-US" sz="1899" dirty="0">
              <a:solidFill>
                <a:srgbClr val="000000"/>
              </a:solidFill>
              <a:latin typeface="Calibri (MS)"/>
              <a:ea typeface="Calibri (MS)"/>
              <a:cs typeface="Calibri (MS)"/>
              <a:sym typeface="Calibri (MS)"/>
            </a:endParaRPr>
          </a:p>
        </p:txBody>
      </p:sp>
      <p:sp>
        <p:nvSpPr>
          <p:cNvPr id="14" name="Freeform 5" descr="Related image">
            <a:extLst>
              <a:ext uri="{FF2B5EF4-FFF2-40B4-BE49-F238E27FC236}">
                <a16:creationId xmlns:a16="http://schemas.microsoft.com/office/drawing/2014/main" id="{13CBE6DB-8267-5983-F517-09F4297EC7E2}"/>
              </a:ext>
            </a:extLst>
          </p:cNvPr>
          <p:cNvSpPr/>
          <p:nvPr/>
        </p:nvSpPr>
        <p:spPr>
          <a:xfrm>
            <a:off x="5837539" y="495906"/>
            <a:ext cx="3585016" cy="2270015"/>
          </a:xfrm>
          <a:custGeom>
            <a:avLst/>
            <a:gdLst/>
            <a:ahLst/>
            <a:cxnLst/>
            <a:rect l="l" t="t" r="r" b="b"/>
            <a:pathLst>
              <a:path w="3585016" h="2270015">
                <a:moveTo>
                  <a:pt x="0" y="0"/>
                </a:moveTo>
                <a:lnTo>
                  <a:pt x="3585017" y="0"/>
                </a:lnTo>
                <a:lnTo>
                  <a:pt x="3585017" y="2270015"/>
                </a:lnTo>
                <a:lnTo>
                  <a:pt x="0" y="2270015"/>
                </a:lnTo>
                <a:lnTo>
                  <a:pt x="0" y="0"/>
                </a:lnTo>
                <a:close/>
              </a:path>
            </a:pathLst>
          </a:custGeom>
          <a:blipFill>
            <a:blip r:embed="rId3"/>
            <a:stretch>
              <a:fillRect l="-100463" t="-32925" r="-24407" b="-21892"/>
            </a:stretch>
          </a:blipFill>
        </p:spPr>
        <p:txBody>
          <a:bodyPr/>
          <a:lstStyle/>
          <a:p>
            <a:endParaRPr lang="en-US"/>
          </a:p>
        </p:txBody>
      </p:sp>
      <p:sp>
        <p:nvSpPr>
          <p:cNvPr id="21" name="Freeform 3" descr="Image result for photos of abused black senior citizens">
            <a:extLst>
              <a:ext uri="{FF2B5EF4-FFF2-40B4-BE49-F238E27FC236}">
                <a16:creationId xmlns:a16="http://schemas.microsoft.com/office/drawing/2014/main" id="{AE1AD462-A964-A465-4FFC-871EA94D07F1}"/>
              </a:ext>
            </a:extLst>
          </p:cNvPr>
          <p:cNvSpPr/>
          <p:nvPr/>
        </p:nvSpPr>
        <p:spPr>
          <a:xfrm>
            <a:off x="7829854" y="2989389"/>
            <a:ext cx="3682071" cy="1905000"/>
          </a:xfrm>
          <a:custGeom>
            <a:avLst/>
            <a:gdLst/>
            <a:ahLst/>
            <a:cxnLst/>
            <a:rect l="l" t="t" r="r" b="b"/>
            <a:pathLst>
              <a:path w="3008389" h="1674937">
                <a:moveTo>
                  <a:pt x="0" y="0"/>
                </a:moveTo>
                <a:lnTo>
                  <a:pt x="3008389" y="0"/>
                </a:lnTo>
                <a:lnTo>
                  <a:pt x="3008389" y="1674938"/>
                </a:lnTo>
                <a:lnTo>
                  <a:pt x="0" y="1674938"/>
                </a:lnTo>
                <a:lnTo>
                  <a:pt x="0" y="0"/>
                </a:lnTo>
                <a:close/>
              </a:path>
            </a:pathLst>
          </a:custGeom>
          <a:blipFill>
            <a:blip r:embed="rId4"/>
            <a:stretch>
              <a:fillRect l="-105" t="-22505" r="-105"/>
            </a:stretch>
          </a:blipFill>
        </p:spPr>
        <p:txBody>
          <a:bodyPr/>
          <a:lstStyle/>
          <a:p>
            <a:endParaRPr lang="en-US" dirty="0"/>
          </a:p>
        </p:txBody>
      </p:sp>
      <p:sp>
        <p:nvSpPr>
          <p:cNvPr id="2" name="TextBox 7">
            <a:extLst>
              <a:ext uri="{FF2B5EF4-FFF2-40B4-BE49-F238E27FC236}">
                <a16:creationId xmlns:a16="http://schemas.microsoft.com/office/drawing/2014/main" id="{DA19CAD2-1CB5-ED30-6EF4-2B0B63ACACE0}"/>
              </a:ext>
            </a:extLst>
          </p:cNvPr>
          <p:cNvSpPr txBox="1"/>
          <p:nvPr/>
        </p:nvSpPr>
        <p:spPr>
          <a:xfrm>
            <a:off x="367983" y="3087448"/>
            <a:ext cx="6155350" cy="422529"/>
          </a:xfrm>
          <a:prstGeom prst="rect">
            <a:avLst/>
          </a:prstGeom>
        </p:spPr>
        <p:txBody>
          <a:bodyPr lIns="0" tIns="0" rIns="0" bIns="0" rtlCol="0" anchor="t"/>
          <a:lstStyle/>
          <a:p>
            <a:pPr algn="l">
              <a:lnSpc>
                <a:spcPts val="2279"/>
              </a:lnSpc>
            </a:pPr>
            <a:r>
              <a:rPr lang="en-US" sz="1899" b="1" dirty="0">
                <a:solidFill>
                  <a:srgbClr val="000000"/>
                </a:solidFill>
                <a:latin typeface="Calibri (MS)"/>
                <a:ea typeface="Calibri (MS)"/>
                <a:cs typeface="Calibri (MS)"/>
                <a:sym typeface="Calibri (MS)"/>
              </a:rPr>
              <a:t>Below are some signs that your passenger may be distressed.</a:t>
            </a:r>
          </a:p>
        </p:txBody>
      </p:sp>
      <p:sp>
        <p:nvSpPr>
          <p:cNvPr id="3" name="TextBox 4">
            <a:extLst>
              <a:ext uri="{FF2B5EF4-FFF2-40B4-BE49-F238E27FC236}">
                <a16:creationId xmlns:a16="http://schemas.microsoft.com/office/drawing/2014/main" id="{2AF58C8B-23DF-A217-BC0F-7EA3BDEF8342}"/>
              </a:ext>
            </a:extLst>
          </p:cNvPr>
          <p:cNvSpPr txBox="1"/>
          <p:nvPr/>
        </p:nvSpPr>
        <p:spPr>
          <a:xfrm>
            <a:off x="152401" y="3509977"/>
            <a:ext cx="3276600" cy="2781286"/>
          </a:xfrm>
          <a:prstGeom prst="rect">
            <a:avLst/>
          </a:prstGeom>
        </p:spPr>
        <p:txBody>
          <a:bodyPr lIns="0" tIns="0" rIns="0" bIns="0" rtlCol="0" anchor="t"/>
          <a:lstStyle/>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Changes in mood</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Greater irritability</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Anxiety</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Sadness</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Indifference</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Unusual elation or overactivity</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Difficulties with short-term memory</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Difficulty concentrating</a:t>
            </a:r>
          </a:p>
        </p:txBody>
      </p:sp>
      <p:sp>
        <p:nvSpPr>
          <p:cNvPr id="4" name="TextBox 22">
            <a:extLst>
              <a:ext uri="{FF2B5EF4-FFF2-40B4-BE49-F238E27FC236}">
                <a16:creationId xmlns:a16="http://schemas.microsoft.com/office/drawing/2014/main" id="{5CC77110-09EF-1DAD-A71A-6348B18DC620}"/>
              </a:ext>
            </a:extLst>
          </p:cNvPr>
          <p:cNvSpPr txBox="1"/>
          <p:nvPr/>
        </p:nvSpPr>
        <p:spPr>
          <a:xfrm>
            <a:off x="3688042" y="3520514"/>
            <a:ext cx="3183742" cy="2412277"/>
          </a:xfrm>
          <a:prstGeom prst="rect">
            <a:avLst/>
          </a:prstGeom>
        </p:spPr>
        <p:txBody>
          <a:bodyPr lIns="0" tIns="0" rIns="0" bIns="0" rtlCol="0" anchor="t"/>
          <a:lstStyle/>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Dressing inappropriately for existing weather conditions</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Unusual patterns of judgement</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Withdrawal &amp; isolation</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Less attention to personal hygiene, grooming &amp; self-care</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Weight gain or loss</a:t>
            </a:r>
          </a:p>
          <a:p>
            <a:pPr marL="410209" lvl="1" indent="-205105" algn="l">
              <a:lnSpc>
                <a:spcPts val="2279"/>
              </a:lnSpc>
              <a:buFont typeface="Arial"/>
              <a:buChar char="•"/>
            </a:pPr>
            <a:r>
              <a:rPr lang="en-US" sz="1600" dirty="0">
                <a:solidFill>
                  <a:srgbClr val="000000"/>
                </a:solidFill>
                <a:latin typeface="Calibri (MS)"/>
                <a:ea typeface="Calibri (MS)"/>
                <a:cs typeface="Calibri (MS)"/>
                <a:sym typeface="Calibri (MS)"/>
              </a:rPr>
              <a:t>Low energy &amp; fatigue</a:t>
            </a:r>
          </a:p>
        </p:txBody>
      </p:sp>
    </p:spTree>
    <p:extLst>
      <p:ext uri="{BB962C8B-B14F-4D97-AF65-F5344CB8AC3E}">
        <p14:creationId xmlns:p14="http://schemas.microsoft.com/office/powerpoint/2010/main" val="3545204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FCFBAC-1A9F-FE67-4EB4-22B4EFF61A9D}"/>
              </a:ext>
            </a:extLst>
          </p:cNvPr>
          <p:cNvGrpSpPr/>
          <p:nvPr/>
        </p:nvGrpSpPr>
        <p:grpSpPr>
          <a:xfrm>
            <a:off x="533400" y="609600"/>
            <a:ext cx="5228670" cy="851701"/>
            <a:chOff x="1807008" y="335424"/>
            <a:chExt cx="5228670" cy="851701"/>
          </a:xfrm>
        </p:grpSpPr>
        <p:grpSp>
          <p:nvGrpSpPr>
            <p:cNvPr id="6" name="Group 16">
              <a:extLst>
                <a:ext uri="{FF2B5EF4-FFF2-40B4-BE49-F238E27FC236}">
                  <a16:creationId xmlns:a16="http://schemas.microsoft.com/office/drawing/2014/main" id="{124BC185-E0A7-F889-878A-3B1A502596E5}"/>
                </a:ext>
              </a:extLst>
            </p:cNvPr>
            <p:cNvGrpSpPr/>
            <p:nvPr/>
          </p:nvGrpSpPr>
          <p:grpSpPr>
            <a:xfrm>
              <a:off x="1807008" y="335424"/>
              <a:ext cx="5228670" cy="630784"/>
              <a:chOff x="0" y="0"/>
              <a:chExt cx="6971559" cy="841045"/>
            </a:xfrm>
          </p:grpSpPr>
          <p:sp>
            <p:nvSpPr>
              <p:cNvPr id="10" name="Freeform 17">
                <a:extLst>
                  <a:ext uri="{FF2B5EF4-FFF2-40B4-BE49-F238E27FC236}">
                    <a16:creationId xmlns:a16="http://schemas.microsoft.com/office/drawing/2014/main" id="{797A3ED3-D8AF-7BC0-87CC-68C870CFC2F2}"/>
                  </a:ext>
                </a:extLst>
              </p:cNvPr>
              <p:cNvSpPr/>
              <p:nvPr/>
            </p:nvSpPr>
            <p:spPr>
              <a:xfrm>
                <a:off x="0" y="0"/>
                <a:ext cx="6971560" cy="841045"/>
              </a:xfrm>
              <a:custGeom>
                <a:avLst/>
                <a:gdLst/>
                <a:ahLst/>
                <a:cxnLst/>
                <a:rect l="l" t="t" r="r" b="b"/>
                <a:pathLst>
                  <a:path w="6971560" h="841045">
                    <a:moveTo>
                      <a:pt x="0" y="0"/>
                    </a:moveTo>
                    <a:lnTo>
                      <a:pt x="6971560" y="0"/>
                    </a:lnTo>
                    <a:lnTo>
                      <a:pt x="6971560" y="841045"/>
                    </a:lnTo>
                    <a:lnTo>
                      <a:pt x="0" y="841045"/>
                    </a:lnTo>
                    <a:close/>
                  </a:path>
                </a:pathLst>
              </a:custGeom>
              <a:solidFill>
                <a:srgbClr val="000000">
                  <a:alpha val="0"/>
                </a:srgbClr>
              </a:solidFill>
            </p:spPr>
            <p:txBody>
              <a:bodyPr/>
              <a:lstStyle/>
              <a:p>
                <a:endParaRPr lang="en-US"/>
              </a:p>
            </p:txBody>
          </p:sp>
          <p:sp>
            <p:nvSpPr>
              <p:cNvPr id="11" name="TextBox 18">
                <a:extLst>
                  <a:ext uri="{FF2B5EF4-FFF2-40B4-BE49-F238E27FC236}">
                    <a16:creationId xmlns:a16="http://schemas.microsoft.com/office/drawing/2014/main" id="{DF2B8247-EBB3-F1CE-291C-EE15CEAD7BF4}"/>
                  </a:ext>
                </a:extLst>
              </p:cNvPr>
              <p:cNvSpPr txBox="1"/>
              <p:nvPr/>
            </p:nvSpPr>
            <p:spPr>
              <a:xfrm>
                <a:off x="0" y="-57150"/>
                <a:ext cx="6971559" cy="898195"/>
              </a:xfrm>
              <a:prstGeom prst="rect">
                <a:avLst/>
              </a:prstGeom>
            </p:spPr>
            <p:txBody>
              <a:bodyPr lIns="0" tIns="0" rIns="0" bIns="0" rtlCol="0" anchor="t"/>
              <a:lstStyle/>
              <a:p>
                <a:pPr algn="l">
                  <a:lnSpc>
                    <a:spcPts val="3120"/>
                  </a:lnSpc>
                </a:pPr>
                <a:r>
                  <a:rPr lang="en-US" sz="2600" b="1">
                    <a:solidFill>
                      <a:srgbClr val="32358E"/>
                    </a:solidFill>
                    <a:latin typeface="Calibri (MS) Bold"/>
                    <a:ea typeface="Calibri (MS) Bold"/>
                    <a:cs typeface="Calibri (MS) Bold"/>
                    <a:sym typeface="Calibri (MS) Bold"/>
                  </a:rPr>
                  <a:t>Transporting an Aging Society</a:t>
                </a:r>
              </a:p>
            </p:txBody>
          </p:sp>
        </p:grpSp>
        <p:grpSp>
          <p:nvGrpSpPr>
            <p:cNvPr id="7" name="Group 19">
              <a:extLst>
                <a:ext uri="{FF2B5EF4-FFF2-40B4-BE49-F238E27FC236}">
                  <a16:creationId xmlns:a16="http://schemas.microsoft.com/office/drawing/2014/main" id="{5EE2D980-2C2A-3750-12F8-979F5A7508F4}"/>
                </a:ext>
              </a:extLst>
            </p:cNvPr>
            <p:cNvGrpSpPr/>
            <p:nvPr/>
          </p:nvGrpSpPr>
          <p:grpSpPr>
            <a:xfrm>
              <a:off x="1807008" y="745291"/>
              <a:ext cx="4744897" cy="441834"/>
              <a:chOff x="0" y="0"/>
              <a:chExt cx="6680749" cy="622096"/>
            </a:xfrm>
          </p:grpSpPr>
          <p:sp>
            <p:nvSpPr>
              <p:cNvPr id="8" name="Freeform 20">
                <a:extLst>
                  <a:ext uri="{FF2B5EF4-FFF2-40B4-BE49-F238E27FC236}">
                    <a16:creationId xmlns:a16="http://schemas.microsoft.com/office/drawing/2014/main" id="{FBC3E23B-68E6-03F0-E532-A33711297FD3}"/>
                  </a:ext>
                </a:extLst>
              </p:cNvPr>
              <p:cNvSpPr/>
              <p:nvPr/>
            </p:nvSpPr>
            <p:spPr>
              <a:xfrm>
                <a:off x="0" y="0"/>
                <a:ext cx="6680749" cy="622096"/>
              </a:xfrm>
              <a:custGeom>
                <a:avLst/>
                <a:gdLst/>
                <a:ahLst/>
                <a:cxnLst/>
                <a:rect l="l" t="t" r="r" b="b"/>
                <a:pathLst>
                  <a:path w="6680749" h="622096">
                    <a:moveTo>
                      <a:pt x="0" y="0"/>
                    </a:moveTo>
                    <a:lnTo>
                      <a:pt x="6680749" y="0"/>
                    </a:lnTo>
                    <a:lnTo>
                      <a:pt x="6680749" y="622096"/>
                    </a:lnTo>
                    <a:lnTo>
                      <a:pt x="0" y="622096"/>
                    </a:lnTo>
                    <a:close/>
                  </a:path>
                </a:pathLst>
              </a:custGeom>
              <a:solidFill>
                <a:srgbClr val="000000">
                  <a:alpha val="0"/>
                </a:srgbClr>
              </a:solidFill>
            </p:spPr>
            <p:txBody>
              <a:bodyPr/>
              <a:lstStyle/>
              <a:p>
                <a:endParaRPr lang="en-US"/>
              </a:p>
            </p:txBody>
          </p:sp>
          <p:sp>
            <p:nvSpPr>
              <p:cNvPr id="9" name="TextBox 21">
                <a:extLst>
                  <a:ext uri="{FF2B5EF4-FFF2-40B4-BE49-F238E27FC236}">
                    <a16:creationId xmlns:a16="http://schemas.microsoft.com/office/drawing/2014/main" id="{DD13932A-57BD-B523-F857-2AD605610B14}"/>
                  </a:ext>
                </a:extLst>
              </p:cNvPr>
              <p:cNvSpPr txBox="1"/>
              <p:nvPr/>
            </p:nvSpPr>
            <p:spPr>
              <a:xfrm>
                <a:off x="0" y="-47625"/>
                <a:ext cx="6680749" cy="669721"/>
              </a:xfrm>
              <a:prstGeom prst="rect">
                <a:avLst/>
              </a:prstGeom>
            </p:spPr>
            <p:txBody>
              <a:bodyPr lIns="0" tIns="0" rIns="0" bIns="0" rtlCol="0" anchor="t"/>
              <a:lstStyle/>
              <a:p>
                <a:pPr algn="l">
                  <a:lnSpc>
                    <a:spcPts val="2640"/>
                  </a:lnSpc>
                </a:pPr>
                <a:r>
                  <a:rPr lang="en-US" sz="2200" i="1" spc="-1">
                    <a:solidFill>
                      <a:srgbClr val="4AACC6"/>
                    </a:solidFill>
                    <a:latin typeface="Calibri (MS) Italics"/>
                    <a:ea typeface="Calibri (MS) Italics"/>
                    <a:cs typeface="Calibri (MS) Italics"/>
                    <a:sym typeface="Calibri (MS) Italics"/>
                  </a:rPr>
                  <a:t>What is Elder Abuse?</a:t>
                </a:r>
              </a:p>
            </p:txBody>
          </p:sp>
        </p:grpSp>
      </p:grpSp>
      <p:grpSp>
        <p:nvGrpSpPr>
          <p:cNvPr id="12" name="Group 11">
            <a:extLst>
              <a:ext uri="{FF2B5EF4-FFF2-40B4-BE49-F238E27FC236}">
                <a16:creationId xmlns:a16="http://schemas.microsoft.com/office/drawing/2014/main" id="{F16B3774-7E54-FD0A-A8C3-6C0793ABF119}"/>
              </a:ext>
            </a:extLst>
          </p:cNvPr>
          <p:cNvGrpSpPr/>
          <p:nvPr/>
        </p:nvGrpSpPr>
        <p:grpSpPr>
          <a:xfrm>
            <a:off x="533400" y="1716881"/>
            <a:ext cx="7086600" cy="3004238"/>
            <a:chOff x="1041600" y="1871073"/>
            <a:chExt cx="7912966" cy="3004238"/>
          </a:xfrm>
        </p:grpSpPr>
        <p:grpSp>
          <p:nvGrpSpPr>
            <p:cNvPr id="13" name="Group 2">
              <a:extLst>
                <a:ext uri="{FF2B5EF4-FFF2-40B4-BE49-F238E27FC236}">
                  <a16:creationId xmlns:a16="http://schemas.microsoft.com/office/drawing/2014/main" id="{A095024B-9EC6-5534-DB82-38C415446C8C}"/>
                </a:ext>
              </a:extLst>
            </p:cNvPr>
            <p:cNvGrpSpPr/>
            <p:nvPr/>
          </p:nvGrpSpPr>
          <p:grpSpPr>
            <a:xfrm>
              <a:off x="1041600" y="2495642"/>
              <a:ext cx="7912966" cy="2379669"/>
              <a:chOff x="0" y="0"/>
              <a:chExt cx="10550621" cy="3172891"/>
            </a:xfrm>
          </p:grpSpPr>
          <p:sp>
            <p:nvSpPr>
              <p:cNvPr id="17" name="Freeform 3">
                <a:extLst>
                  <a:ext uri="{FF2B5EF4-FFF2-40B4-BE49-F238E27FC236}">
                    <a16:creationId xmlns:a16="http://schemas.microsoft.com/office/drawing/2014/main" id="{A028E6D3-CD8E-8FE5-3C2A-CE8850CA3736}"/>
                  </a:ext>
                </a:extLst>
              </p:cNvPr>
              <p:cNvSpPr/>
              <p:nvPr/>
            </p:nvSpPr>
            <p:spPr>
              <a:xfrm>
                <a:off x="0" y="0"/>
                <a:ext cx="10550621" cy="3172891"/>
              </a:xfrm>
              <a:custGeom>
                <a:avLst/>
                <a:gdLst/>
                <a:ahLst/>
                <a:cxnLst/>
                <a:rect l="l" t="t" r="r" b="b"/>
                <a:pathLst>
                  <a:path w="10550621" h="3172891">
                    <a:moveTo>
                      <a:pt x="0" y="0"/>
                    </a:moveTo>
                    <a:lnTo>
                      <a:pt x="10550621" y="0"/>
                    </a:lnTo>
                    <a:lnTo>
                      <a:pt x="10550621" y="3172891"/>
                    </a:lnTo>
                    <a:lnTo>
                      <a:pt x="0" y="3172891"/>
                    </a:lnTo>
                    <a:close/>
                  </a:path>
                </a:pathLst>
              </a:custGeom>
              <a:solidFill>
                <a:srgbClr val="000000">
                  <a:alpha val="0"/>
                </a:srgbClr>
              </a:solidFill>
            </p:spPr>
            <p:txBody>
              <a:bodyPr/>
              <a:lstStyle/>
              <a:p>
                <a:endParaRPr lang="en-US"/>
              </a:p>
            </p:txBody>
          </p:sp>
          <p:sp>
            <p:nvSpPr>
              <p:cNvPr id="18" name="TextBox 4">
                <a:extLst>
                  <a:ext uri="{FF2B5EF4-FFF2-40B4-BE49-F238E27FC236}">
                    <a16:creationId xmlns:a16="http://schemas.microsoft.com/office/drawing/2014/main" id="{89495553-FBA9-763E-8B9B-80818A7B31CA}"/>
                  </a:ext>
                </a:extLst>
              </p:cNvPr>
              <p:cNvSpPr txBox="1"/>
              <p:nvPr/>
            </p:nvSpPr>
            <p:spPr>
              <a:xfrm>
                <a:off x="0" y="-38100"/>
                <a:ext cx="10550621" cy="3210991"/>
              </a:xfrm>
              <a:prstGeom prst="rect">
                <a:avLst/>
              </a:prstGeom>
            </p:spPr>
            <p:txBody>
              <a:bodyPr lIns="0" tIns="0" rIns="0" bIns="0" rtlCol="0" anchor="t"/>
              <a:lstStyle/>
              <a:p>
                <a:pPr marL="410209" lvl="1" indent="-205105" algn="l">
                  <a:lnSpc>
                    <a:spcPts val="2279"/>
                  </a:lnSpc>
                  <a:buFont typeface="Arial"/>
                  <a:buChar char="•"/>
                </a:pPr>
                <a:r>
                  <a:rPr lang="en-US" sz="1600" b="1" dirty="0">
                    <a:solidFill>
                      <a:srgbClr val="000000"/>
                    </a:solidFill>
                    <a:latin typeface="+mj-lt"/>
                    <a:ea typeface="Calibri (MS) Bold"/>
                    <a:cs typeface="Calibri (MS) Bold"/>
                    <a:sym typeface="Calibri (MS) Bold"/>
                  </a:rPr>
                  <a:t>Physical abuse </a:t>
                </a:r>
                <a:r>
                  <a:rPr lang="en-US" sz="1600" dirty="0">
                    <a:solidFill>
                      <a:srgbClr val="000000"/>
                    </a:solidFill>
                    <a:latin typeface="+mj-lt"/>
                    <a:ea typeface="Calibri (MS)"/>
                    <a:cs typeface="Calibri (MS)"/>
                    <a:sym typeface="Calibri (MS)"/>
                  </a:rPr>
                  <a:t>includes inflicting physical pain or injury upon an older adult.</a:t>
                </a:r>
              </a:p>
              <a:p>
                <a:pPr marL="410209" lvl="1" indent="-205105" algn="l">
                  <a:lnSpc>
                    <a:spcPts val="2279"/>
                  </a:lnSpc>
                  <a:buFont typeface="Arial"/>
                  <a:buChar char="•"/>
                </a:pPr>
                <a:r>
                  <a:rPr lang="en-US" sz="1600" b="1" dirty="0">
                    <a:solidFill>
                      <a:srgbClr val="000000"/>
                    </a:solidFill>
                    <a:latin typeface="+mj-lt"/>
                    <a:ea typeface="Calibri (MS) Bold"/>
                    <a:cs typeface="Calibri (MS) Bold"/>
                    <a:sym typeface="Calibri (MS) Bold"/>
                  </a:rPr>
                  <a:t>Sexual abuse</a:t>
                </a:r>
                <a:r>
                  <a:rPr lang="en-US" sz="1600" dirty="0">
                    <a:solidFill>
                      <a:srgbClr val="000000"/>
                    </a:solidFill>
                    <a:latin typeface="+mj-lt"/>
                    <a:ea typeface="Calibri (MS)"/>
                    <a:cs typeface="Calibri (MS)"/>
                    <a:sym typeface="Calibri (MS)"/>
                  </a:rPr>
                  <a:t> includes touching, fondling, intercourse, or any other sexual activity with an older adult, when the older adult is unable to understand, unwilling to consent, threatened or physically forced.</a:t>
                </a:r>
              </a:p>
              <a:p>
                <a:pPr marL="410209" lvl="1" indent="-205105" algn="l">
                  <a:lnSpc>
                    <a:spcPts val="2279"/>
                  </a:lnSpc>
                  <a:buFont typeface="Arial"/>
                  <a:buChar char="•"/>
                </a:pPr>
                <a:r>
                  <a:rPr lang="en-US" sz="1600" b="1" dirty="0">
                    <a:solidFill>
                      <a:srgbClr val="000000"/>
                    </a:solidFill>
                    <a:latin typeface="+mj-lt"/>
                    <a:ea typeface="Calibri (MS) Bold"/>
                    <a:cs typeface="Calibri (MS) Bold"/>
                    <a:sym typeface="Calibri (MS) Bold"/>
                  </a:rPr>
                  <a:t>Emotional abuse</a:t>
                </a:r>
                <a:r>
                  <a:rPr lang="en-US" sz="1600" dirty="0">
                    <a:solidFill>
                      <a:srgbClr val="000000"/>
                    </a:solidFill>
                    <a:latin typeface="+mj-lt"/>
                    <a:ea typeface="Calibri (MS)"/>
                    <a:cs typeface="Calibri (MS)"/>
                    <a:sym typeface="Calibri (MS)"/>
                  </a:rPr>
                  <a:t> includes verbal assaults, threats of abuse, harassment or intimidation.</a:t>
                </a:r>
              </a:p>
              <a:p>
                <a:pPr marL="410209" lvl="1" indent="-205105" algn="l">
                  <a:lnSpc>
                    <a:spcPts val="2279"/>
                  </a:lnSpc>
                  <a:buFont typeface="Arial"/>
                  <a:buChar char="•"/>
                </a:pPr>
                <a:r>
                  <a:rPr lang="en-US" sz="1600" b="1" dirty="0">
                    <a:solidFill>
                      <a:srgbClr val="000000"/>
                    </a:solidFill>
                    <a:latin typeface="+mj-lt"/>
                    <a:ea typeface="Calibri (MS) Bold"/>
                    <a:cs typeface="Calibri (MS) Bold"/>
                    <a:sym typeface="Calibri (MS) Bold"/>
                  </a:rPr>
                  <a:t>Confinement</a:t>
                </a:r>
                <a:r>
                  <a:rPr lang="en-US" sz="1600" dirty="0">
                    <a:solidFill>
                      <a:srgbClr val="000000"/>
                    </a:solidFill>
                    <a:latin typeface="+mj-lt"/>
                    <a:ea typeface="Calibri (MS)"/>
                    <a:cs typeface="Calibri (MS)"/>
                    <a:sym typeface="Calibri (MS)"/>
                  </a:rPr>
                  <a:t> includes restraining or isolating an older adult, other than for medical reasons.</a:t>
                </a:r>
              </a:p>
            </p:txBody>
          </p:sp>
        </p:grpSp>
        <p:grpSp>
          <p:nvGrpSpPr>
            <p:cNvPr id="14" name="Group 23">
              <a:extLst>
                <a:ext uri="{FF2B5EF4-FFF2-40B4-BE49-F238E27FC236}">
                  <a16:creationId xmlns:a16="http://schemas.microsoft.com/office/drawing/2014/main" id="{8F157C41-16B3-4E4F-7017-9FFD95011C00}"/>
                </a:ext>
              </a:extLst>
            </p:cNvPr>
            <p:cNvGrpSpPr/>
            <p:nvPr/>
          </p:nvGrpSpPr>
          <p:grpSpPr>
            <a:xfrm>
              <a:off x="1041600" y="1871073"/>
              <a:ext cx="4578673" cy="624569"/>
              <a:chOff x="0" y="-47625"/>
              <a:chExt cx="6104896" cy="832758"/>
            </a:xfrm>
          </p:grpSpPr>
          <p:sp>
            <p:nvSpPr>
              <p:cNvPr id="15" name="Freeform 24">
                <a:extLst>
                  <a:ext uri="{FF2B5EF4-FFF2-40B4-BE49-F238E27FC236}">
                    <a16:creationId xmlns:a16="http://schemas.microsoft.com/office/drawing/2014/main" id="{078D3661-A4A9-F80E-2BD6-D6A2C8A9061D}"/>
                  </a:ext>
                </a:extLst>
              </p:cNvPr>
              <p:cNvSpPr/>
              <p:nvPr/>
            </p:nvSpPr>
            <p:spPr>
              <a:xfrm>
                <a:off x="0" y="177799"/>
                <a:ext cx="6104896" cy="607334"/>
              </a:xfrm>
              <a:custGeom>
                <a:avLst/>
                <a:gdLst/>
                <a:ahLst/>
                <a:cxnLst/>
                <a:rect l="l" t="t" r="r" b="b"/>
                <a:pathLst>
                  <a:path w="3987045" h="607334">
                    <a:moveTo>
                      <a:pt x="0" y="0"/>
                    </a:moveTo>
                    <a:lnTo>
                      <a:pt x="3987045" y="0"/>
                    </a:lnTo>
                    <a:lnTo>
                      <a:pt x="3987045" y="607334"/>
                    </a:lnTo>
                    <a:lnTo>
                      <a:pt x="0" y="607334"/>
                    </a:lnTo>
                    <a:close/>
                  </a:path>
                </a:pathLst>
              </a:custGeom>
              <a:solidFill>
                <a:srgbClr val="000000">
                  <a:alpha val="0"/>
                </a:srgbClr>
              </a:solidFill>
            </p:spPr>
            <p:txBody>
              <a:bodyPr/>
              <a:lstStyle/>
              <a:p>
                <a:endParaRPr lang="en-US"/>
              </a:p>
            </p:txBody>
          </p:sp>
          <p:sp>
            <p:nvSpPr>
              <p:cNvPr id="16" name="TextBox 25">
                <a:extLst>
                  <a:ext uri="{FF2B5EF4-FFF2-40B4-BE49-F238E27FC236}">
                    <a16:creationId xmlns:a16="http://schemas.microsoft.com/office/drawing/2014/main" id="{6FB43C63-C5B8-E1AA-521F-DCF4B429F294}"/>
                  </a:ext>
                </a:extLst>
              </p:cNvPr>
              <p:cNvSpPr txBox="1"/>
              <p:nvPr/>
            </p:nvSpPr>
            <p:spPr>
              <a:xfrm>
                <a:off x="0" y="-47625"/>
                <a:ext cx="4537900" cy="654959"/>
              </a:xfrm>
              <a:prstGeom prst="rect">
                <a:avLst/>
              </a:prstGeom>
            </p:spPr>
            <p:txBody>
              <a:bodyPr lIns="0" tIns="0" rIns="0" bIns="0" rtlCol="0" anchor="t"/>
              <a:lstStyle/>
              <a:p>
                <a:pPr algn="l">
                  <a:lnSpc>
                    <a:spcPts val="2519"/>
                  </a:lnSpc>
                </a:pPr>
                <a:r>
                  <a:rPr lang="en-US" sz="2099" b="1" dirty="0">
                    <a:solidFill>
                      <a:srgbClr val="000000"/>
                    </a:solidFill>
                    <a:latin typeface="Calibri (MS) Bold"/>
                    <a:ea typeface="Calibri (MS) Bold"/>
                    <a:cs typeface="Calibri (MS) Bold"/>
                    <a:sym typeface="Calibri (MS) Bold"/>
                  </a:rPr>
                  <a:t>Recognizing Elder Abuse</a:t>
                </a:r>
              </a:p>
            </p:txBody>
          </p:sp>
        </p:grpSp>
      </p:grpSp>
      <p:sp>
        <p:nvSpPr>
          <p:cNvPr id="19" name="TextBox 4">
            <a:extLst>
              <a:ext uri="{FF2B5EF4-FFF2-40B4-BE49-F238E27FC236}">
                <a16:creationId xmlns:a16="http://schemas.microsoft.com/office/drawing/2014/main" id="{F2547F4D-FA6F-597F-CDB6-E2A0E3A723DC}"/>
              </a:ext>
            </a:extLst>
          </p:cNvPr>
          <p:cNvSpPr txBox="1"/>
          <p:nvPr/>
        </p:nvSpPr>
        <p:spPr>
          <a:xfrm>
            <a:off x="685800" y="4792280"/>
            <a:ext cx="8412542" cy="1560826"/>
          </a:xfrm>
          <a:prstGeom prst="rect">
            <a:avLst/>
          </a:prstGeom>
        </p:spPr>
        <p:txBody>
          <a:bodyPr lIns="0" tIns="0" rIns="0" bIns="0" rtlCol="0" anchor="t"/>
          <a:lstStyle/>
          <a:p>
            <a:pPr algn="l">
              <a:lnSpc>
                <a:spcPts val="2279"/>
              </a:lnSpc>
            </a:pPr>
            <a:r>
              <a:rPr lang="en-US" sz="1600" dirty="0">
                <a:solidFill>
                  <a:srgbClr val="000000"/>
                </a:solidFill>
                <a:latin typeface="+mj-lt"/>
                <a:ea typeface="Calibri (MS)"/>
                <a:cs typeface="Calibri (MS)"/>
                <a:sym typeface="Calibri (MS)"/>
              </a:rPr>
              <a:t>If you think someone may be a victim of elder abuse:</a:t>
            </a:r>
          </a:p>
          <a:p>
            <a:pPr marL="410209" lvl="1" indent="-205105" algn="l">
              <a:lnSpc>
                <a:spcPts val="2279"/>
              </a:lnSpc>
              <a:buFont typeface="Arial"/>
              <a:buChar char="•"/>
            </a:pPr>
            <a:r>
              <a:rPr lang="en-US" sz="1600" b="1" dirty="0">
                <a:solidFill>
                  <a:srgbClr val="000000"/>
                </a:solidFill>
                <a:latin typeface="+mj-lt"/>
                <a:ea typeface="Calibri (MS) Bold"/>
                <a:cs typeface="Calibri (MS) Bold"/>
                <a:sym typeface="Calibri (MS) Bold"/>
              </a:rPr>
              <a:t>CALL 911</a:t>
            </a:r>
            <a:r>
              <a:rPr lang="en-US" sz="1600" dirty="0">
                <a:solidFill>
                  <a:srgbClr val="000000"/>
                </a:solidFill>
                <a:latin typeface="+mj-lt"/>
                <a:ea typeface="Calibri (MS)"/>
                <a:cs typeface="Calibri (MS)"/>
                <a:sym typeface="Calibri (MS)"/>
              </a:rPr>
              <a:t> if they are in immediate danger.</a:t>
            </a:r>
          </a:p>
          <a:p>
            <a:pPr marL="410209" lvl="1" indent="-205105" algn="l">
              <a:lnSpc>
                <a:spcPts val="2279"/>
              </a:lnSpc>
              <a:buFont typeface="Arial"/>
              <a:buChar char="•"/>
            </a:pPr>
            <a:r>
              <a:rPr lang="en-US" sz="1600" dirty="0">
                <a:solidFill>
                  <a:srgbClr val="000000"/>
                </a:solidFill>
                <a:latin typeface="+mj-lt"/>
                <a:ea typeface="Calibri (MS)"/>
                <a:cs typeface="Calibri (MS)"/>
                <a:sym typeface="Calibri (MS)"/>
              </a:rPr>
              <a:t>Contact your local Adult Protective Services (APS) office.</a:t>
            </a:r>
          </a:p>
          <a:p>
            <a:pPr marL="820419" lvl="2" indent="-273473" algn="l">
              <a:lnSpc>
                <a:spcPts val="2279"/>
              </a:lnSpc>
              <a:buFont typeface="Arial"/>
              <a:buChar char="⚬"/>
            </a:pPr>
            <a:r>
              <a:rPr lang="en-US" sz="1600" dirty="0">
                <a:solidFill>
                  <a:srgbClr val="000000"/>
                </a:solidFill>
                <a:latin typeface="+mj-lt"/>
                <a:ea typeface="Calibri (MS)"/>
                <a:cs typeface="Calibri (MS)"/>
                <a:sym typeface="Calibri (MS)"/>
              </a:rPr>
              <a:t>Visit https://www.napsa-now.org/help-in-your-area to find one in your area.</a:t>
            </a:r>
          </a:p>
        </p:txBody>
      </p:sp>
      <p:pic>
        <p:nvPicPr>
          <p:cNvPr id="2" name="Picture 1">
            <a:extLst>
              <a:ext uri="{FF2B5EF4-FFF2-40B4-BE49-F238E27FC236}">
                <a16:creationId xmlns:a16="http://schemas.microsoft.com/office/drawing/2014/main" id="{A157834C-3277-24B4-0A5B-CA64D6EAA934}"/>
              </a:ext>
            </a:extLst>
          </p:cNvPr>
          <p:cNvPicPr>
            <a:picLocks noChangeAspect="1"/>
          </p:cNvPicPr>
          <p:nvPr/>
        </p:nvPicPr>
        <p:blipFill>
          <a:blip r:embed="rId3"/>
          <a:stretch>
            <a:fillRect/>
          </a:stretch>
        </p:blipFill>
        <p:spPr>
          <a:xfrm>
            <a:off x="7558088" y="1885949"/>
            <a:ext cx="4369749" cy="2908593"/>
          </a:xfrm>
          <a:prstGeom prst="rect">
            <a:avLst/>
          </a:prstGeom>
        </p:spPr>
      </p:pic>
    </p:spTree>
    <p:extLst>
      <p:ext uri="{BB962C8B-B14F-4D97-AF65-F5344CB8AC3E}">
        <p14:creationId xmlns:p14="http://schemas.microsoft.com/office/powerpoint/2010/main" val="3195944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6">
            <a:extLst>
              <a:ext uri="{FF2B5EF4-FFF2-40B4-BE49-F238E27FC236}">
                <a16:creationId xmlns:a16="http://schemas.microsoft.com/office/drawing/2014/main" id="{E1420752-87A6-53BB-E3A3-0AE74216A2E5}"/>
              </a:ext>
            </a:extLst>
          </p:cNvPr>
          <p:cNvSpPr txBox="1"/>
          <p:nvPr/>
        </p:nvSpPr>
        <p:spPr>
          <a:xfrm>
            <a:off x="1143000" y="533400"/>
            <a:ext cx="5228670" cy="673647"/>
          </a:xfrm>
          <a:prstGeom prst="rect">
            <a:avLst/>
          </a:prstGeom>
        </p:spPr>
        <p:txBody>
          <a:bodyPr lIns="0" tIns="0" rIns="0" bIns="0" rtlCol="0" anchor="t"/>
          <a:lstStyle/>
          <a:p>
            <a:pPr algn="l">
              <a:lnSpc>
                <a:spcPts val="3120"/>
              </a:lnSpc>
            </a:pPr>
            <a:r>
              <a:rPr lang="en-US" sz="2600" b="1" dirty="0">
                <a:solidFill>
                  <a:srgbClr val="32358E"/>
                </a:solidFill>
                <a:latin typeface="Calibri (MS) Bold"/>
                <a:ea typeface="Calibri (MS) Bold"/>
                <a:cs typeface="Calibri (MS) Bold"/>
                <a:sym typeface="Calibri (MS) Bold"/>
              </a:rPr>
              <a:t>Transporting an Aging Society</a:t>
            </a:r>
          </a:p>
        </p:txBody>
      </p:sp>
      <p:grpSp>
        <p:nvGrpSpPr>
          <p:cNvPr id="6" name="Group 17">
            <a:extLst>
              <a:ext uri="{FF2B5EF4-FFF2-40B4-BE49-F238E27FC236}">
                <a16:creationId xmlns:a16="http://schemas.microsoft.com/office/drawing/2014/main" id="{F42E82F2-0680-93BD-31CD-510173CABBD9}"/>
              </a:ext>
            </a:extLst>
          </p:cNvPr>
          <p:cNvGrpSpPr/>
          <p:nvPr/>
        </p:nvGrpSpPr>
        <p:grpSpPr>
          <a:xfrm>
            <a:off x="1165529" y="986130"/>
            <a:ext cx="4744897" cy="441834"/>
            <a:chOff x="0" y="0"/>
            <a:chExt cx="6680749" cy="622096"/>
          </a:xfrm>
        </p:grpSpPr>
        <p:sp>
          <p:nvSpPr>
            <p:cNvPr id="7" name="Freeform 18">
              <a:extLst>
                <a:ext uri="{FF2B5EF4-FFF2-40B4-BE49-F238E27FC236}">
                  <a16:creationId xmlns:a16="http://schemas.microsoft.com/office/drawing/2014/main" id="{257FBD32-C4EB-CCEA-019D-110A55EB14C5}"/>
                </a:ext>
              </a:extLst>
            </p:cNvPr>
            <p:cNvSpPr/>
            <p:nvPr/>
          </p:nvSpPr>
          <p:spPr>
            <a:xfrm>
              <a:off x="0" y="0"/>
              <a:ext cx="6680749" cy="622096"/>
            </a:xfrm>
            <a:custGeom>
              <a:avLst/>
              <a:gdLst/>
              <a:ahLst/>
              <a:cxnLst/>
              <a:rect l="l" t="t" r="r" b="b"/>
              <a:pathLst>
                <a:path w="6680749" h="622096">
                  <a:moveTo>
                    <a:pt x="0" y="0"/>
                  </a:moveTo>
                  <a:lnTo>
                    <a:pt x="6680749" y="0"/>
                  </a:lnTo>
                  <a:lnTo>
                    <a:pt x="6680749" y="622096"/>
                  </a:lnTo>
                  <a:lnTo>
                    <a:pt x="0" y="622096"/>
                  </a:lnTo>
                  <a:close/>
                </a:path>
              </a:pathLst>
            </a:custGeom>
            <a:solidFill>
              <a:srgbClr val="000000">
                <a:alpha val="0"/>
              </a:srgbClr>
            </a:solidFill>
          </p:spPr>
          <p:txBody>
            <a:bodyPr/>
            <a:lstStyle/>
            <a:p>
              <a:endParaRPr lang="en-US"/>
            </a:p>
          </p:txBody>
        </p:sp>
        <p:sp>
          <p:nvSpPr>
            <p:cNvPr id="8" name="TextBox 19">
              <a:extLst>
                <a:ext uri="{FF2B5EF4-FFF2-40B4-BE49-F238E27FC236}">
                  <a16:creationId xmlns:a16="http://schemas.microsoft.com/office/drawing/2014/main" id="{A85827A8-BA19-C325-4F1D-F139CACF7424}"/>
                </a:ext>
              </a:extLst>
            </p:cNvPr>
            <p:cNvSpPr txBox="1"/>
            <p:nvPr/>
          </p:nvSpPr>
          <p:spPr>
            <a:xfrm>
              <a:off x="0" y="-47625"/>
              <a:ext cx="6680749" cy="669721"/>
            </a:xfrm>
            <a:prstGeom prst="rect">
              <a:avLst/>
            </a:prstGeom>
          </p:spPr>
          <p:txBody>
            <a:bodyPr lIns="0" tIns="0" rIns="0" bIns="0" rtlCol="0" anchor="t"/>
            <a:lstStyle/>
            <a:p>
              <a:pPr algn="l">
                <a:lnSpc>
                  <a:spcPts val="2640"/>
                </a:lnSpc>
              </a:pPr>
              <a:r>
                <a:rPr lang="en-US" sz="2200" i="1" spc="-1">
                  <a:solidFill>
                    <a:srgbClr val="4AACC6"/>
                  </a:solidFill>
                  <a:latin typeface="Calibri (MS) Italics"/>
                  <a:ea typeface="Calibri (MS) Italics"/>
                  <a:cs typeface="Calibri (MS) Italics"/>
                  <a:sym typeface="Calibri (MS) Italics"/>
                </a:rPr>
                <a:t>Elder Abuse</a:t>
              </a:r>
            </a:p>
          </p:txBody>
        </p:sp>
      </p:grpSp>
      <p:pic>
        <p:nvPicPr>
          <p:cNvPr id="9" name="Picture 20">
            <a:hlinkClick r:id="" action="ppaction://media"/>
            <a:extLst>
              <a:ext uri="{FF2B5EF4-FFF2-40B4-BE49-F238E27FC236}">
                <a16:creationId xmlns:a16="http://schemas.microsoft.com/office/drawing/2014/main" id="{12828267-595A-33C5-53CB-C9DBE391DF2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752600" y="1769812"/>
            <a:ext cx="7356158" cy="4137839"/>
          </a:xfrm>
          <a:prstGeom prst="rect">
            <a:avLst/>
          </a:prstGeom>
        </p:spPr>
      </p:pic>
    </p:spTree>
    <p:extLst>
      <p:ext uri="{BB962C8B-B14F-4D97-AF65-F5344CB8AC3E}">
        <p14:creationId xmlns:p14="http://schemas.microsoft.com/office/powerpoint/2010/main" val="179176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8EB3-2748-4402-AF50-CAED60D1D64A}"/>
              </a:ext>
            </a:extLst>
          </p:cNvPr>
          <p:cNvSpPr>
            <a:spLocks noGrp="1"/>
          </p:cNvSpPr>
          <p:nvPr>
            <p:ph type="ctrTitle"/>
          </p:nvPr>
        </p:nvSpPr>
        <p:spPr>
          <a:xfrm>
            <a:off x="381001" y="2295292"/>
            <a:ext cx="4884174" cy="3693319"/>
          </a:xfrm>
        </p:spPr>
        <p:txBody>
          <a:bodyPr/>
          <a:lstStyle/>
          <a:p>
            <a:r>
              <a:rPr lang="en-US" dirty="0"/>
              <a:t>Americans With Disabilities Act (ADA)</a:t>
            </a:r>
          </a:p>
        </p:txBody>
      </p:sp>
      <p:sp>
        <p:nvSpPr>
          <p:cNvPr id="9" name="Freeform 5" descr="Civil Rights, Disability Rights | EveryBody: An Artifact History of  Disability in America">
            <a:extLst>
              <a:ext uri="{FF2B5EF4-FFF2-40B4-BE49-F238E27FC236}">
                <a16:creationId xmlns:a16="http://schemas.microsoft.com/office/drawing/2014/main" id="{2C8FF9A6-0313-85C2-0586-25A2F2C0F960}"/>
              </a:ext>
            </a:extLst>
          </p:cNvPr>
          <p:cNvSpPr/>
          <p:nvPr/>
        </p:nvSpPr>
        <p:spPr>
          <a:xfrm>
            <a:off x="5491836" y="759423"/>
            <a:ext cx="2587302" cy="2988904"/>
          </a:xfrm>
          <a:custGeom>
            <a:avLst/>
            <a:gdLst/>
            <a:ahLst/>
            <a:cxnLst/>
            <a:rect l="l" t="t" r="r" b="b"/>
            <a:pathLst>
              <a:path w="2587302" h="2988904">
                <a:moveTo>
                  <a:pt x="0" y="0"/>
                </a:moveTo>
                <a:lnTo>
                  <a:pt x="2587302" y="0"/>
                </a:lnTo>
                <a:lnTo>
                  <a:pt x="2587302" y="2988904"/>
                </a:lnTo>
                <a:lnTo>
                  <a:pt x="0" y="2988904"/>
                </a:lnTo>
                <a:lnTo>
                  <a:pt x="0" y="0"/>
                </a:lnTo>
                <a:close/>
              </a:path>
            </a:pathLst>
          </a:custGeom>
          <a:blipFill>
            <a:blip r:embed="rId3"/>
            <a:stretch>
              <a:fillRect r="-60761"/>
            </a:stretch>
          </a:blipFill>
        </p:spPr>
        <p:txBody>
          <a:bodyPr/>
          <a:lstStyle/>
          <a:p>
            <a:endParaRPr lang="en-US" dirty="0"/>
          </a:p>
        </p:txBody>
      </p:sp>
      <p:sp>
        <p:nvSpPr>
          <p:cNvPr id="10" name="Freeform 7" descr="Disability, Rights, and Discrimination - ThinkChange">
            <a:extLst>
              <a:ext uri="{FF2B5EF4-FFF2-40B4-BE49-F238E27FC236}">
                <a16:creationId xmlns:a16="http://schemas.microsoft.com/office/drawing/2014/main" id="{95609411-D84E-5A13-396B-5043ABBCF0E2}"/>
              </a:ext>
            </a:extLst>
          </p:cNvPr>
          <p:cNvSpPr/>
          <p:nvPr/>
        </p:nvSpPr>
        <p:spPr>
          <a:xfrm>
            <a:off x="8305800" y="2295292"/>
            <a:ext cx="2647260" cy="2988904"/>
          </a:xfrm>
          <a:custGeom>
            <a:avLst/>
            <a:gdLst/>
            <a:ahLst/>
            <a:cxnLst/>
            <a:rect l="l" t="t" r="r" b="b"/>
            <a:pathLst>
              <a:path w="2647260" h="2988904">
                <a:moveTo>
                  <a:pt x="0" y="0"/>
                </a:moveTo>
                <a:lnTo>
                  <a:pt x="2647259" y="0"/>
                </a:lnTo>
                <a:lnTo>
                  <a:pt x="2647259" y="2988904"/>
                </a:lnTo>
                <a:lnTo>
                  <a:pt x="0" y="2988904"/>
                </a:lnTo>
                <a:lnTo>
                  <a:pt x="0" y="0"/>
                </a:lnTo>
                <a:close/>
              </a:path>
            </a:pathLst>
          </a:custGeom>
          <a:blipFill>
            <a:blip r:embed="rId4"/>
            <a:stretch>
              <a:fillRect l="-285" r="-18571" b="-5271"/>
            </a:stretch>
          </a:blipFill>
        </p:spPr>
        <p:txBody>
          <a:bodyPr/>
          <a:lstStyle/>
          <a:p>
            <a:endParaRPr lang="en-US" dirty="0"/>
          </a:p>
        </p:txBody>
      </p:sp>
    </p:spTree>
    <p:extLst>
      <p:ext uri="{BB962C8B-B14F-4D97-AF65-F5344CB8AC3E}">
        <p14:creationId xmlns:p14="http://schemas.microsoft.com/office/powerpoint/2010/main" val="153023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212A854-E9FB-659F-8295-5CAD9A5325FE}"/>
              </a:ext>
            </a:extLst>
          </p:cNvPr>
          <p:cNvGrpSpPr/>
          <p:nvPr/>
        </p:nvGrpSpPr>
        <p:grpSpPr>
          <a:xfrm>
            <a:off x="1752600" y="2057400"/>
            <a:ext cx="57562983" cy="3195788"/>
            <a:chOff x="947017" y="1096230"/>
            <a:chExt cx="57562983" cy="3195788"/>
          </a:xfrm>
        </p:grpSpPr>
        <p:sp>
          <p:nvSpPr>
            <p:cNvPr id="5" name="TextBox 4">
              <a:extLst>
                <a:ext uri="{FF2B5EF4-FFF2-40B4-BE49-F238E27FC236}">
                  <a16:creationId xmlns:a16="http://schemas.microsoft.com/office/drawing/2014/main" id="{A978D5C5-06C4-09B2-40B6-AF9DBDCCC66C}"/>
                </a:ext>
              </a:extLst>
            </p:cNvPr>
            <p:cNvSpPr txBox="1"/>
            <p:nvPr/>
          </p:nvSpPr>
          <p:spPr>
            <a:xfrm>
              <a:off x="2002223" y="1219917"/>
              <a:ext cx="56507777" cy="523220"/>
            </a:xfrm>
            <a:prstGeom prst="rect">
              <a:avLst/>
            </a:prstGeom>
            <a:noFill/>
          </p:spPr>
          <p:txBody>
            <a:bodyPr wrap="none" rtlCol="0">
              <a:spAutoFit/>
            </a:bodyPr>
            <a:lstStyle>
              <a:defPPr>
                <a:defRPr lang="en-US"/>
              </a:defPPr>
              <a:lvl1pPr>
                <a:defRPr b="1">
                  <a:solidFill>
                    <a:srgbClr val="013CA6"/>
                  </a:solidFill>
                </a:defRPr>
              </a:lvl1pPr>
            </a:lstStyle>
            <a:p>
              <a:r>
                <a:rPr lang="en-US" sz="2800" dirty="0">
                  <a:solidFill>
                    <a:srgbClr val="657680"/>
                  </a:solidFill>
                  <a:latin typeface="Trebuchet MS" panose="020B0603020202020204" pitchFamily="34" charset="0"/>
                </a:rPr>
                <a:t>FACILITY``																																																											</a:t>
              </a:r>
            </a:p>
          </p:txBody>
        </p:sp>
        <p:sp>
          <p:nvSpPr>
            <p:cNvPr id="6" name="TextBox 5">
              <a:extLst>
                <a:ext uri="{FF2B5EF4-FFF2-40B4-BE49-F238E27FC236}">
                  <a16:creationId xmlns:a16="http://schemas.microsoft.com/office/drawing/2014/main" id="{22396393-943E-1654-F42C-DC3115119483}"/>
                </a:ext>
              </a:extLst>
            </p:cNvPr>
            <p:cNvSpPr txBox="1"/>
            <p:nvPr/>
          </p:nvSpPr>
          <p:spPr>
            <a:xfrm>
              <a:off x="2002223" y="2438534"/>
              <a:ext cx="2234586" cy="523220"/>
            </a:xfrm>
            <a:prstGeom prst="rect">
              <a:avLst/>
            </a:prstGeom>
            <a:noFill/>
          </p:spPr>
          <p:txBody>
            <a:bodyPr wrap="none" rtlCol="0">
              <a:spAutoFit/>
            </a:bodyPr>
            <a:lstStyle>
              <a:defPPr>
                <a:defRPr lang="en-US"/>
              </a:defPPr>
              <a:lvl1pPr>
                <a:defRPr b="1">
                  <a:solidFill>
                    <a:srgbClr val="013CA6"/>
                  </a:solidFill>
                </a:defRPr>
              </a:lvl1pPr>
            </a:lstStyle>
            <a:p>
              <a:r>
                <a:rPr lang="en-US" sz="2800" dirty="0">
                  <a:solidFill>
                    <a:srgbClr val="657680"/>
                  </a:solidFill>
                  <a:latin typeface="Trebuchet MS" panose="020B0603020202020204" pitchFamily="34" charset="0"/>
                </a:rPr>
                <a:t>BATHROOMS</a:t>
              </a:r>
            </a:p>
          </p:txBody>
        </p:sp>
        <p:sp>
          <p:nvSpPr>
            <p:cNvPr id="7" name="TextBox 6">
              <a:extLst>
                <a:ext uri="{FF2B5EF4-FFF2-40B4-BE49-F238E27FC236}">
                  <a16:creationId xmlns:a16="http://schemas.microsoft.com/office/drawing/2014/main" id="{C293AE9A-AEEE-3D08-A232-5666422C3506}"/>
                </a:ext>
              </a:extLst>
            </p:cNvPr>
            <p:cNvSpPr txBox="1"/>
            <p:nvPr/>
          </p:nvSpPr>
          <p:spPr>
            <a:xfrm>
              <a:off x="2038819" y="3657151"/>
              <a:ext cx="1521570" cy="523220"/>
            </a:xfrm>
            <a:prstGeom prst="rect">
              <a:avLst/>
            </a:prstGeom>
            <a:noFill/>
          </p:spPr>
          <p:txBody>
            <a:bodyPr wrap="none" rtlCol="0">
              <a:spAutoFit/>
            </a:bodyPr>
            <a:lstStyle>
              <a:defPPr>
                <a:defRPr lang="en-US"/>
              </a:defPPr>
              <a:lvl1pPr>
                <a:defRPr b="1">
                  <a:solidFill>
                    <a:srgbClr val="013CA6"/>
                  </a:solidFill>
                </a:defRPr>
              </a:lvl1pPr>
            </a:lstStyle>
            <a:p>
              <a:r>
                <a:rPr lang="en-US" sz="2800" dirty="0">
                  <a:solidFill>
                    <a:srgbClr val="657680"/>
                  </a:solidFill>
                  <a:latin typeface="Trebuchet MS" panose="020B0603020202020204" pitchFamily="34" charset="0"/>
                </a:rPr>
                <a:t>PHONES</a:t>
              </a:r>
            </a:p>
          </p:txBody>
        </p:sp>
        <p:sp>
          <p:nvSpPr>
            <p:cNvPr id="8" name="TextBox 7">
              <a:extLst>
                <a:ext uri="{FF2B5EF4-FFF2-40B4-BE49-F238E27FC236}">
                  <a16:creationId xmlns:a16="http://schemas.microsoft.com/office/drawing/2014/main" id="{CA173EB4-0C0E-91B5-B671-D33C0ED76040}"/>
                </a:ext>
              </a:extLst>
            </p:cNvPr>
            <p:cNvSpPr txBox="1"/>
            <p:nvPr/>
          </p:nvSpPr>
          <p:spPr>
            <a:xfrm>
              <a:off x="6360387" y="1219917"/>
              <a:ext cx="1914307" cy="523220"/>
            </a:xfrm>
            <a:prstGeom prst="rect">
              <a:avLst/>
            </a:prstGeom>
            <a:noFill/>
          </p:spPr>
          <p:txBody>
            <a:bodyPr wrap="none" rtlCol="0">
              <a:spAutoFit/>
            </a:bodyPr>
            <a:lstStyle>
              <a:defPPr>
                <a:defRPr lang="en-US"/>
              </a:defPPr>
              <a:lvl1pPr>
                <a:defRPr b="1">
                  <a:solidFill>
                    <a:srgbClr val="013CA6"/>
                  </a:solidFill>
                </a:defRPr>
              </a:lvl1pPr>
            </a:lstStyle>
            <a:p>
              <a:r>
                <a:rPr lang="en-US" sz="2800" dirty="0">
                  <a:solidFill>
                    <a:srgbClr val="657680"/>
                  </a:solidFill>
                  <a:latin typeface="Trebuchet MS" panose="020B0603020202020204" pitchFamily="34" charset="0"/>
                </a:rPr>
                <a:t>SCHEDULE</a:t>
              </a:r>
            </a:p>
          </p:txBody>
        </p:sp>
        <p:sp>
          <p:nvSpPr>
            <p:cNvPr id="9" name="TextBox 8">
              <a:extLst>
                <a:ext uri="{FF2B5EF4-FFF2-40B4-BE49-F238E27FC236}">
                  <a16:creationId xmlns:a16="http://schemas.microsoft.com/office/drawing/2014/main" id="{6D9ADBF2-8BBA-0A94-F30C-05F26B83B964}"/>
                </a:ext>
              </a:extLst>
            </p:cNvPr>
            <p:cNvSpPr txBox="1"/>
            <p:nvPr/>
          </p:nvSpPr>
          <p:spPr>
            <a:xfrm>
              <a:off x="6386072" y="2438534"/>
              <a:ext cx="1454244" cy="523220"/>
            </a:xfrm>
            <a:prstGeom prst="rect">
              <a:avLst/>
            </a:prstGeom>
            <a:noFill/>
          </p:spPr>
          <p:txBody>
            <a:bodyPr wrap="none" rtlCol="0">
              <a:spAutoFit/>
            </a:bodyPr>
            <a:lstStyle>
              <a:defPPr>
                <a:defRPr lang="en-US"/>
              </a:defPPr>
              <a:lvl1pPr>
                <a:defRPr b="1">
                  <a:solidFill>
                    <a:srgbClr val="013CA6"/>
                  </a:solidFill>
                </a:defRPr>
              </a:lvl1pPr>
            </a:lstStyle>
            <a:p>
              <a:r>
                <a:rPr lang="en-US" sz="2800" dirty="0">
                  <a:solidFill>
                    <a:srgbClr val="657680"/>
                  </a:solidFill>
                  <a:latin typeface="Trebuchet MS" panose="020B0603020202020204" pitchFamily="34" charset="0"/>
                </a:rPr>
                <a:t>BREAKS</a:t>
              </a:r>
            </a:p>
          </p:txBody>
        </p:sp>
        <p:sp>
          <p:nvSpPr>
            <p:cNvPr id="10" name="TextBox 9">
              <a:extLst>
                <a:ext uri="{FF2B5EF4-FFF2-40B4-BE49-F238E27FC236}">
                  <a16:creationId xmlns:a16="http://schemas.microsoft.com/office/drawing/2014/main" id="{E6F3E9FC-9054-E708-887D-7A920860F9DE}"/>
                </a:ext>
              </a:extLst>
            </p:cNvPr>
            <p:cNvSpPr txBox="1"/>
            <p:nvPr/>
          </p:nvSpPr>
          <p:spPr>
            <a:xfrm>
              <a:off x="6425972" y="3658454"/>
              <a:ext cx="1998945" cy="523220"/>
            </a:xfrm>
            <a:prstGeom prst="rect">
              <a:avLst/>
            </a:prstGeom>
            <a:noFill/>
          </p:spPr>
          <p:txBody>
            <a:bodyPr wrap="none" rtlCol="0">
              <a:spAutoFit/>
            </a:bodyPr>
            <a:lstStyle>
              <a:defPPr>
                <a:defRPr lang="en-US"/>
              </a:defPPr>
              <a:lvl1pPr>
                <a:defRPr b="1">
                  <a:solidFill>
                    <a:srgbClr val="013CA6"/>
                  </a:solidFill>
                </a:defRPr>
              </a:lvl1pPr>
            </a:lstStyle>
            <a:p>
              <a:r>
                <a:rPr lang="en-US" sz="2800" dirty="0">
                  <a:solidFill>
                    <a:srgbClr val="657680"/>
                  </a:solidFill>
                  <a:latin typeface="Trebuchet MS" panose="020B0603020202020204" pitchFamily="34" charset="0"/>
                </a:rPr>
                <a:t>MATERIALS</a:t>
              </a:r>
            </a:p>
          </p:txBody>
        </p:sp>
        <p:pic>
          <p:nvPicPr>
            <p:cNvPr id="11" name="Picture 10">
              <a:extLst>
                <a:ext uri="{FF2B5EF4-FFF2-40B4-BE49-F238E27FC236}">
                  <a16:creationId xmlns:a16="http://schemas.microsoft.com/office/drawing/2014/main" id="{339E7DA4-E8FA-7FEE-1E89-4E97F0656DEF}"/>
                </a:ext>
              </a:extLst>
            </p:cNvPr>
            <p:cNvPicPr>
              <a:picLocks noChangeAspect="1"/>
            </p:cNvPicPr>
            <p:nvPr/>
          </p:nvPicPr>
          <p:blipFill>
            <a:blip r:embed="rId3"/>
            <a:stretch>
              <a:fillRect/>
            </a:stretch>
          </p:blipFill>
          <p:spPr>
            <a:xfrm>
              <a:off x="994469" y="1135189"/>
              <a:ext cx="692675" cy="692675"/>
            </a:xfrm>
            <a:prstGeom prst="rect">
              <a:avLst/>
            </a:prstGeom>
          </p:spPr>
        </p:pic>
        <p:pic>
          <p:nvPicPr>
            <p:cNvPr id="12" name="Picture 11">
              <a:extLst>
                <a:ext uri="{FF2B5EF4-FFF2-40B4-BE49-F238E27FC236}">
                  <a16:creationId xmlns:a16="http://schemas.microsoft.com/office/drawing/2014/main" id="{2738B434-60F5-C0E9-C520-97D379509183}"/>
                </a:ext>
              </a:extLst>
            </p:cNvPr>
            <p:cNvPicPr>
              <a:picLocks noChangeAspect="1"/>
            </p:cNvPicPr>
            <p:nvPr/>
          </p:nvPicPr>
          <p:blipFill>
            <a:blip r:embed="rId4"/>
            <a:stretch>
              <a:fillRect/>
            </a:stretch>
          </p:blipFill>
          <p:spPr>
            <a:xfrm>
              <a:off x="994469" y="2354739"/>
              <a:ext cx="690809" cy="690809"/>
            </a:xfrm>
            <a:prstGeom prst="rect">
              <a:avLst/>
            </a:prstGeom>
          </p:spPr>
        </p:pic>
        <p:pic>
          <p:nvPicPr>
            <p:cNvPr id="13" name="Picture 12">
              <a:extLst>
                <a:ext uri="{FF2B5EF4-FFF2-40B4-BE49-F238E27FC236}">
                  <a16:creationId xmlns:a16="http://schemas.microsoft.com/office/drawing/2014/main" id="{F6C86F60-6801-5BAF-20C2-F5530D80C5BA}"/>
                </a:ext>
              </a:extLst>
            </p:cNvPr>
            <p:cNvPicPr>
              <a:picLocks noChangeAspect="1"/>
            </p:cNvPicPr>
            <p:nvPr/>
          </p:nvPicPr>
          <p:blipFill>
            <a:blip r:embed="rId5"/>
            <a:stretch>
              <a:fillRect/>
            </a:stretch>
          </p:blipFill>
          <p:spPr>
            <a:xfrm>
              <a:off x="947017" y="3489563"/>
              <a:ext cx="690808" cy="690808"/>
            </a:xfrm>
            <a:prstGeom prst="rect">
              <a:avLst/>
            </a:prstGeom>
          </p:spPr>
        </p:pic>
        <p:pic>
          <p:nvPicPr>
            <p:cNvPr id="14" name="Picture 13">
              <a:extLst>
                <a:ext uri="{FF2B5EF4-FFF2-40B4-BE49-F238E27FC236}">
                  <a16:creationId xmlns:a16="http://schemas.microsoft.com/office/drawing/2014/main" id="{BEB88A5E-B97F-10EE-1A67-0C49EADF52CC}"/>
                </a:ext>
              </a:extLst>
            </p:cNvPr>
            <p:cNvPicPr>
              <a:picLocks noChangeAspect="1"/>
            </p:cNvPicPr>
            <p:nvPr/>
          </p:nvPicPr>
          <p:blipFill>
            <a:blip r:embed="rId6"/>
            <a:stretch>
              <a:fillRect/>
            </a:stretch>
          </p:blipFill>
          <p:spPr>
            <a:xfrm>
              <a:off x="5370506" y="1096230"/>
              <a:ext cx="731633" cy="731633"/>
            </a:xfrm>
            <a:prstGeom prst="rect">
              <a:avLst/>
            </a:prstGeom>
          </p:spPr>
        </p:pic>
        <p:grpSp>
          <p:nvGrpSpPr>
            <p:cNvPr id="15" name="Group 14">
              <a:extLst>
                <a:ext uri="{FF2B5EF4-FFF2-40B4-BE49-F238E27FC236}">
                  <a16:creationId xmlns:a16="http://schemas.microsoft.com/office/drawing/2014/main" id="{82D81C31-4ED7-4FA7-0A01-6580A3ECB4C0}"/>
                </a:ext>
              </a:extLst>
            </p:cNvPr>
            <p:cNvGrpSpPr/>
            <p:nvPr/>
          </p:nvGrpSpPr>
          <p:grpSpPr>
            <a:xfrm>
              <a:off x="5290953" y="3545503"/>
              <a:ext cx="890739" cy="746515"/>
              <a:chOff x="5486609" y="3489563"/>
              <a:chExt cx="890739" cy="746515"/>
            </a:xfrm>
          </p:grpSpPr>
          <p:pic>
            <p:nvPicPr>
              <p:cNvPr id="16" name="Picture 15">
                <a:extLst>
                  <a:ext uri="{FF2B5EF4-FFF2-40B4-BE49-F238E27FC236}">
                    <a16:creationId xmlns:a16="http://schemas.microsoft.com/office/drawing/2014/main" id="{9A17D2AA-C461-568D-2270-D8DD21D20749}"/>
                  </a:ext>
                </a:extLst>
              </p:cNvPr>
              <p:cNvPicPr>
                <a:picLocks noChangeAspect="1"/>
              </p:cNvPicPr>
              <p:nvPr/>
            </p:nvPicPr>
            <p:blipFill>
              <a:blip r:embed="rId7"/>
              <a:stretch>
                <a:fillRect/>
              </a:stretch>
            </p:blipFill>
            <p:spPr>
              <a:xfrm>
                <a:off x="5486609" y="3489563"/>
                <a:ext cx="649625" cy="649625"/>
              </a:xfrm>
              <a:prstGeom prst="rect">
                <a:avLst/>
              </a:prstGeom>
            </p:spPr>
          </p:pic>
          <p:pic>
            <p:nvPicPr>
              <p:cNvPr id="17" name="Picture 16">
                <a:extLst>
                  <a:ext uri="{FF2B5EF4-FFF2-40B4-BE49-F238E27FC236}">
                    <a16:creationId xmlns:a16="http://schemas.microsoft.com/office/drawing/2014/main" id="{24E1FA3C-C199-8D33-BDA2-4FF48B90E1ED}"/>
                  </a:ext>
                </a:extLst>
              </p:cNvPr>
              <p:cNvPicPr>
                <a:picLocks noChangeAspect="1"/>
              </p:cNvPicPr>
              <p:nvPr/>
            </p:nvPicPr>
            <p:blipFill>
              <a:blip r:embed="rId8"/>
              <a:stretch>
                <a:fillRect/>
              </a:stretch>
            </p:blipFill>
            <p:spPr>
              <a:xfrm>
                <a:off x="5844094" y="3702824"/>
                <a:ext cx="533254" cy="533254"/>
              </a:xfrm>
              <a:prstGeom prst="rect">
                <a:avLst/>
              </a:prstGeom>
            </p:spPr>
          </p:pic>
        </p:grpSp>
        <p:pic>
          <p:nvPicPr>
            <p:cNvPr id="18" name="Picture 17">
              <a:extLst>
                <a:ext uri="{FF2B5EF4-FFF2-40B4-BE49-F238E27FC236}">
                  <a16:creationId xmlns:a16="http://schemas.microsoft.com/office/drawing/2014/main" id="{1AB0E7CB-939D-EB6C-E46B-289A60A15478}"/>
                </a:ext>
              </a:extLst>
            </p:cNvPr>
            <p:cNvPicPr>
              <a:picLocks noChangeAspect="1"/>
            </p:cNvPicPr>
            <p:nvPr/>
          </p:nvPicPr>
          <p:blipFill>
            <a:blip r:embed="rId9"/>
            <a:stretch>
              <a:fillRect/>
            </a:stretch>
          </p:blipFill>
          <p:spPr>
            <a:xfrm>
              <a:off x="5273820" y="2181843"/>
              <a:ext cx="925005" cy="925005"/>
            </a:xfrm>
            <a:prstGeom prst="rect">
              <a:avLst/>
            </a:prstGeom>
          </p:spPr>
        </p:pic>
      </p:grpSp>
      <p:sp>
        <p:nvSpPr>
          <p:cNvPr id="21" name="Title 1">
            <a:extLst>
              <a:ext uri="{FF2B5EF4-FFF2-40B4-BE49-F238E27FC236}">
                <a16:creationId xmlns:a16="http://schemas.microsoft.com/office/drawing/2014/main" id="{370A0015-BD77-30CA-2FFD-83948E623689}"/>
              </a:ext>
            </a:extLst>
          </p:cNvPr>
          <p:cNvSpPr>
            <a:spLocks noGrp="1"/>
          </p:cNvSpPr>
          <p:nvPr>
            <p:ph type="title"/>
          </p:nvPr>
        </p:nvSpPr>
        <p:spPr>
          <a:xfrm>
            <a:off x="3580924" y="610851"/>
            <a:ext cx="3886200" cy="738664"/>
          </a:xfrm>
        </p:spPr>
        <p:txBody>
          <a:bodyPr/>
          <a:lstStyle/>
          <a:p>
            <a:r>
              <a:rPr lang="en-US" dirty="0"/>
              <a:t>Housekeeping</a:t>
            </a:r>
          </a:p>
        </p:txBody>
      </p:sp>
    </p:spTree>
    <p:extLst>
      <p:ext uri="{BB962C8B-B14F-4D97-AF65-F5344CB8AC3E}">
        <p14:creationId xmlns:p14="http://schemas.microsoft.com/office/powerpoint/2010/main" val="2018975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3">
            <a:extLst>
              <a:ext uri="{FF2B5EF4-FFF2-40B4-BE49-F238E27FC236}">
                <a16:creationId xmlns:a16="http://schemas.microsoft.com/office/drawing/2014/main" id="{9F2880A2-A86F-27FA-6440-6C36AFE04ABC}"/>
              </a:ext>
            </a:extLst>
          </p:cNvPr>
          <p:cNvSpPr txBox="1"/>
          <p:nvPr/>
        </p:nvSpPr>
        <p:spPr>
          <a:xfrm>
            <a:off x="609600" y="609600"/>
            <a:ext cx="6124557" cy="599343"/>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The Americans With Disabilities Act (ADA)</a:t>
            </a:r>
          </a:p>
        </p:txBody>
      </p:sp>
      <p:grpSp>
        <p:nvGrpSpPr>
          <p:cNvPr id="9" name="Group 2">
            <a:extLst>
              <a:ext uri="{FF2B5EF4-FFF2-40B4-BE49-F238E27FC236}">
                <a16:creationId xmlns:a16="http://schemas.microsoft.com/office/drawing/2014/main" id="{9C1B2D7A-ED84-EA99-87CF-7CE47494442E}"/>
              </a:ext>
            </a:extLst>
          </p:cNvPr>
          <p:cNvGrpSpPr/>
          <p:nvPr/>
        </p:nvGrpSpPr>
        <p:grpSpPr>
          <a:xfrm>
            <a:off x="608937" y="1143000"/>
            <a:ext cx="5896507" cy="781622"/>
            <a:chOff x="0" y="-38100"/>
            <a:chExt cx="7862008" cy="1042162"/>
          </a:xfrm>
        </p:grpSpPr>
        <p:sp>
          <p:nvSpPr>
            <p:cNvPr id="10" name="Freeform 3">
              <a:extLst>
                <a:ext uri="{FF2B5EF4-FFF2-40B4-BE49-F238E27FC236}">
                  <a16:creationId xmlns:a16="http://schemas.microsoft.com/office/drawing/2014/main" id="{C04B9359-8C52-5D54-E330-56BFF46AC59E}"/>
                </a:ext>
              </a:extLst>
            </p:cNvPr>
            <p:cNvSpPr/>
            <p:nvPr/>
          </p:nvSpPr>
          <p:spPr>
            <a:xfrm>
              <a:off x="0" y="0"/>
              <a:ext cx="7862008" cy="1004062"/>
            </a:xfrm>
            <a:custGeom>
              <a:avLst/>
              <a:gdLst/>
              <a:ahLst/>
              <a:cxnLst/>
              <a:rect l="l" t="t" r="r" b="b"/>
              <a:pathLst>
                <a:path w="7862008" h="1004062">
                  <a:moveTo>
                    <a:pt x="0" y="0"/>
                  </a:moveTo>
                  <a:lnTo>
                    <a:pt x="7862008" y="0"/>
                  </a:lnTo>
                  <a:lnTo>
                    <a:pt x="7862008" y="1004062"/>
                  </a:lnTo>
                  <a:lnTo>
                    <a:pt x="0" y="1004062"/>
                  </a:lnTo>
                  <a:close/>
                </a:path>
              </a:pathLst>
            </a:custGeom>
            <a:solidFill>
              <a:srgbClr val="000000">
                <a:alpha val="0"/>
              </a:srgbClr>
            </a:solidFill>
          </p:spPr>
          <p:txBody>
            <a:bodyPr/>
            <a:lstStyle/>
            <a:p>
              <a:endParaRPr lang="en-US"/>
            </a:p>
          </p:txBody>
        </p:sp>
        <p:sp>
          <p:nvSpPr>
            <p:cNvPr id="11" name="TextBox 4">
              <a:extLst>
                <a:ext uri="{FF2B5EF4-FFF2-40B4-BE49-F238E27FC236}">
                  <a16:creationId xmlns:a16="http://schemas.microsoft.com/office/drawing/2014/main" id="{276E3B57-181A-6A61-35D1-BEA52C4B5A1D}"/>
                </a:ext>
              </a:extLst>
            </p:cNvPr>
            <p:cNvSpPr txBox="1"/>
            <p:nvPr/>
          </p:nvSpPr>
          <p:spPr>
            <a:xfrm>
              <a:off x="0" y="-38100"/>
              <a:ext cx="7824083" cy="1042162"/>
            </a:xfrm>
            <a:prstGeom prst="rect">
              <a:avLst/>
            </a:prstGeom>
          </p:spPr>
          <p:txBody>
            <a:bodyPr lIns="0" tIns="0" rIns="0" bIns="0" rtlCol="0" anchor="t"/>
            <a:lstStyle/>
            <a:p>
              <a:pPr algn="l">
                <a:lnSpc>
                  <a:spcPts val="2279"/>
                </a:lnSpc>
              </a:pPr>
              <a:r>
                <a:rPr lang="en-US" sz="1899" b="1" dirty="0">
                  <a:solidFill>
                    <a:srgbClr val="000000"/>
                  </a:solidFill>
                  <a:latin typeface="Calibri (MS) Bold"/>
                  <a:ea typeface="Calibri (MS) Bold"/>
                  <a:cs typeface="Calibri (MS) Bold"/>
                  <a:sym typeface="Calibri (MS) Bold"/>
                </a:rPr>
                <a:t>The Americans with Disabilities Act (ADA) </a:t>
              </a:r>
              <a:r>
                <a:rPr lang="en-US" sz="1899" dirty="0">
                  <a:solidFill>
                    <a:srgbClr val="000000"/>
                  </a:solidFill>
                  <a:latin typeface="Calibri (MS)"/>
                  <a:ea typeface="Calibri (MS)"/>
                  <a:cs typeface="Calibri (MS)"/>
                  <a:sym typeface="Calibri (MS)"/>
                </a:rPr>
                <a:t>was signed into law on July 26, 1990, by President George H.W. Bush.</a:t>
              </a:r>
            </a:p>
          </p:txBody>
        </p:sp>
      </p:grpSp>
      <p:sp>
        <p:nvSpPr>
          <p:cNvPr id="3" name="Freeform 3">
            <a:extLst>
              <a:ext uri="{FF2B5EF4-FFF2-40B4-BE49-F238E27FC236}">
                <a16:creationId xmlns:a16="http://schemas.microsoft.com/office/drawing/2014/main" id="{5B922F8B-8430-3D10-968B-286E310BADD2}"/>
              </a:ext>
            </a:extLst>
          </p:cNvPr>
          <p:cNvSpPr/>
          <p:nvPr/>
        </p:nvSpPr>
        <p:spPr>
          <a:xfrm>
            <a:off x="7097721" y="848011"/>
            <a:ext cx="4480560" cy="5161978"/>
          </a:xfrm>
          <a:custGeom>
            <a:avLst/>
            <a:gdLst/>
            <a:ahLst/>
            <a:cxnLst/>
            <a:rect l="l" t="t" r="r" b="b"/>
            <a:pathLst>
              <a:path w="11054080" h="4705400">
                <a:moveTo>
                  <a:pt x="0" y="0"/>
                </a:moveTo>
                <a:lnTo>
                  <a:pt x="11054080" y="0"/>
                </a:lnTo>
                <a:lnTo>
                  <a:pt x="11054080" y="4705400"/>
                </a:lnTo>
                <a:lnTo>
                  <a:pt x="0" y="4705400"/>
                </a:lnTo>
                <a:close/>
              </a:path>
            </a:pathLst>
          </a:custGeom>
          <a:solidFill>
            <a:srgbClr val="000000">
              <a:alpha val="0"/>
            </a:srgbClr>
          </a:solidFill>
        </p:spPr>
        <p:txBody>
          <a:bodyPr/>
          <a:lstStyle/>
          <a:p>
            <a:endParaRPr lang="en-US"/>
          </a:p>
        </p:txBody>
      </p:sp>
      <p:grpSp>
        <p:nvGrpSpPr>
          <p:cNvPr id="5" name="Group 5">
            <a:extLst>
              <a:ext uri="{FF2B5EF4-FFF2-40B4-BE49-F238E27FC236}">
                <a16:creationId xmlns:a16="http://schemas.microsoft.com/office/drawing/2014/main" id="{5002B194-9181-2EDC-48C9-4BA575C1B1CA}"/>
              </a:ext>
            </a:extLst>
          </p:cNvPr>
          <p:cNvGrpSpPr/>
          <p:nvPr/>
        </p:nvGrpSpPr>
        <p:grpSpPr>
          <a:xfrm>
            <a:off x="3939028" y="6008792"/>
            <a:ext cx="2702231" cy="321971"/>
            <a:chOff x="0" y="0"/>
            <a:chExt cx="4229448" cy="503939"/>
          </a:xfrm>
        </p:grpSpPr>
        <p:sp>
          <p:nvSpPr>
            <p:cNvPr id="6" name="Freeform 6">
              <a:extLst>
                <a:ext uri="{FF2B5EF4-FFF2-40B4-BE49-F238E27FC236}">
                  <a16:creationId xmlns:a16="http://schemas.microsoft.com/office/drawing/2014/main" id="{3583509E-6606-62EC-A0DB-36FB9A4B4F68}"/>
                </a:ext>
              </a:extLst>
            </p:cNvPr>
            <p:cNvSpPr/>
            <p:nvPr/>
          </p:nvSpPr>
          <p:spPr>
            <a:xfrm>
              <a:off x="0" y="0"/>
              <a:ext cx="4229448" cy="503939"/>
            </a:xfrm>
            <a:custGeom>
              <a:avLst/>
              <a:gdLst/>
              <a:ahLst/>
              <a:cxnLst/>
              <a:rect l="l" t="t" r="r" b="b"/>
              <a:pathLst>
                <a:path w="4229448" h="503939">
                  <a:moveTo>
                    <a:pt x="0" y="0"/>
                  </a:moveTo>
                  <a:lnTo>
                    <a:pt x="4229448" y="0"/>
                  </a:lnTo>
                  <a:lnTo>
                    <a:pt x="4229448" y="503939"/>
                  </a:lnTo>
                  <a:lnTo>
                    <a:pt x="0" y="503939"/>
                  </a:lnTo>
                  <a:close/>
                </a:path>
              </a:pathLst>
            </a:custGeom>
            <a:solidFill>
              <a:srgbClr val="000000">
                <a:alpha val="0"/>
              </a:srgbClr>
            </a:solidFill>
          </p:spPr>
          <p:txBody>
            <a:bodyPr/>
            <a:lstStyle/>
            <a:p>
              <a:endParaRPr lang="en-US"/>
            </a:p>
          </p:txBody>
        </p:sp>
        <p:sp>
          <p:nvSpPr>
            <p:cNvPr id="7" name="TextBox 7">
              <a:extLst>
                <a:ext uri="{FF2B5EF4-FFF2-40B4-BE49-F238E27FC236}">
                  <a16:creationId xmlns:a16="http://schemas.microsoft.com/office/drawing/2014/main" id="{F121D74F-8324-FFAC-115B-229C156BEA1C}"/>
                </a:ext>
              </a:extLst>
            </p:cNvPr>
            <p:cNvSpPr txBox="1"/>
            <p:nvPr/>
          </p:nvSpPr>
          <p:spPr>
            <a:xfrm>
              <a:off x="0" y="-28575"/>
              <a:ext cx="4229448" cy="532514"/>
            </a:xfrm>
            <a:prstGeom prst="rect">
              <a:avLst/>
            </a:prstGeom>
          </p:spPr>
          <p:txBody>
            <a:bodyPr lIns="0" tIns="0" rIns="0" bIns="0" rtlCol="0" anchor="t"/>
            <a:lstStyle/>
            <a:p>
              <a:pPr algn="l">
                <a:lnSpc>
                  <a:spcPts val="1680"/>
                </a:lnSpc>
              </a:pPr>
              <a:r>
                <a:rPr lang="en-US" sz="1400" i="1" dirty="0">
                  <a:solidFill>
                    <a:srgbClr val="000000"/>
                  </a:solidFill>
                  <a:latin typeface="Calibri (MS) Italics"/>
                  <a:ea typeface="Calibri (MS) Italics"/>
                  <a:cs typeface="Calibri (MS) Italics"/>
                  <a:sym typeface="Calibri (MS) Italics"/>
                </a:rPr>
                <a:t>For details, visit transit.dot.gov/ADA</a:t>
              </a:r>
            </a:p>
          </p:txBody>
        </p:sp>
      </p:grpSp>
      <p:sp>
        <p:nvSpPr>
          <p:cNvPr id="15" name="TextBox 4">
            <a:extLst>
              <a:ext uri="{FF2B5EF4-FFF2-40B4-BE49-F238E27FC236}">
                <a16:creationId xmlns:a16="http://schemas.microsoft.com/office/drawing/2014/main" id="{BC0DCE41-95D0-36AB-7A25-F5DDBAADA444}"/>
              </a:ext>
            </a:extLst>
          </p:cNvPr>
          <p:cNvSpPr txBox="1"/>
          <p:nvPr/>
        </p:nvSpPr>
        <p:spPr>
          <a:xfrm>
            <a:off x="7097721" y="380999"/>
            <a:ext cx="4027479" cy="6028385"/>
          </a:xfrm>
          <a:prstGeom prst="rect">
            <a:avLst/>
          </a:prstGeom>
        </p:spPr>
        <p:txBody>
          <a:bodyPr lIns="0" tIns="0" rIns="0" bIns="0" rtlCol="0" anchor="t"/>
          <a:lstStyle/>
          <a:p>
            <a:pPr algn="l">
              <a:lnSpc>
                <a:spcPts val="2279"/>
              </a:lnSpc>
            </a:pPr>
            <a:r>
              <a:rPr lang="en-US" b="1" dirty="0">
                <a:solidFill>
                  <a:srgbClr val="000000"/>
                </a:solidFill>
                <a:latin typeface="+mj-lt"/>
                <a:ea typeface="Calibri (MS) Bold"/>
                <a:cs typeface="Calibri (MS) Bold"/>
                <a:sym typeface="Calibri (MS) Bold"/>
              </a:rPr>
              <a:t>The Americans with Disabilities Act (ADA) protects people with disabilities from discrimination.</a:t>
            </a:r>
          </a:p>
          <a:p>
            <a:pPr algn="l">
              <a:lnSpc>
                <a:spcPts val="2279"/>
              </a:lnSpc>
            </a:pPr>
            <a:endParaRPr lang="en-US" b="1" dirty="0">
              <a:solidFill>
                <a:srgbClr val="000000"/>
              </a:solidFill>
              <a:latin typeface="+mj-lt"/>
              <a:ea typeface="Calibri (MS) Bold"/>
              <a:cs typeface="Calibri (MS) Bold"/>
              <a:sym typeface="Calibri (MS) Bold"/>
            </a:endParaRPr>
          </a:p>
          <a:p>
            <a:pPr algn="l">
              <a:lnSpc>
                <a:spcPts val="2279"/>
              </a:lnSpc>
            </a:pPr>
            <a:r>
              <a:rPr lang="en-US" dirty="0">
                <a:solidFill>
                  <a:srgbClr val="000000"/>
                </a:solidFill>
                <a:latin typeface="+mj-lt"/>
                <a:ea typeface="Calibri (MS)"/>
                <a:cs typeface="Calibri (MS)"/>
                <a:sym typeface="Calibri (MS)"/>
              </a:rPr>
              <a:t>Disability rights are civil rights. From voting to parking to public transportation, the ADA is a law that protects people with disabilities in many areas of public life and prohibits discrimination in everyday activities.  </a:t>
            </a:r>
          </a:p>
          <a:p>
            <a:pPr algn="l">
              <a:lnSpc>
                <a:spcPts val="2279"/>
              </a:lnSpc>
            </a:pPr>
            <a:endParaRPr lang="en-US" dirty="0">
              <a:solidFill>
                <a:srgbClr val="000000"/>
              </a:solidFill>
              <a:latin typeface="+mj-lt"/>
              <a:ea typeface="Calibri (MS)"/>
              <a:cs typeface="Calibri (MS)"/>
              <a:sym typeface="Calibri (MS)"/>
            </a:endParaRPr>
          </a:p>
          <a:p>
            <a:pPr algn="l">
              <a:lnSpc>
                <a:spcPts val="2279"/>
              </a:lnSpc>
            </a:pPr>
            <a:r>
              <a:rPr lang="en-US" b="1" dirty="0">
                <a:solidFill>
                  <a:srgbClr val="000000"/>
                </a:solidFill>
                <a:latin typeface="+mj-lt"/>
                <a:ea typeface="Calibri (MS)"/>
                <a:cs typeface="Calibri (MS)"/>
                <a:sym typeface="Calibri (MS)"/>
              </a:rPr>
              <a:t>ADA governs access.  It is not a safety law.  </a:t>
            </a:r>
          </a:p>
          <a:p>
            <a:pPr algn="l">
              <a:lnSpc>
                <a:spcPts val="2279"/>
              </a:lnSpc>
            </a:pPr>
            <a:endParaRPr lang="en-US" dirty="0">
              <a:solidFill>
                <a:srgbClr val="000000"/>
              </a:solidFill>
              <a:latin typeface="+mj-lt"/>
              <a:ea typeface="Calibri (MS)"/>
              <a:cs typeface="Calibri (MS)"/>
              <a:sym typeface="Calibri (MS)"/>
            </a:endParaRPr>
          </a:p>
          <a:p>
            <a:pPr>
              <a:lnSpc>
                <a:spcPts val="2279"/>
              </a:lnSpc>
            </a:pPr>
            <a:r>
              <a:rPr lang="en-US" dirty="0">
                <a:solidFill>
                  <a:srgbClr val="000000"/>
                </a:solidFill>
                <a:latin typeface="+mj-lt"/>
                <a:ea typeface="Calibri (MS)"/>
                <a:cs typeface="Calibri (MS)"/>
                <a:sym typeface="Calibri (MS)"/>
              </a:rPr>
              <a:t>The United States Department of Transportation (USDOT) and Federal Transit Administration (FTA) regulations that impact public transportation are:</a:t>
            </a:r>
          </a:p>
          <a:p>
            <a:pPr>
              <a:lnSpc>
                <a:spcPts val="2279"/>
              </a:lnSpc>
            </a:pPr>
            <a:endParaRPr lang="en-US" dirty="0">
              <a:solidFill>
                <a:srgbClr val="000000"/>
              </a:solidFill>
              <a:latin typeface="+mj-lt"/>
              <a:ea typeface="Calibri (MS)"/>
              <a:cs typeface="Calibri (MS)"/>
              <a:sym typeface="Calibri (MS)"/>
            </a:endParaRPr>
          </a:p>
          <a:p>
            <a:pPr marL="410209" lvl="1" indent="-205105">
              <a:lnSpc>
                <a:spcPts val="2279"/>
              </a:lnSpc>
              <a:buFont typeface="Arial"/>
              <a:buChar char="•"/>
            </a:pPr>
            <a:r>
              <a:rPr lang="en-US" dirty="0">
                <a:solidFill>
                  <a:srgbClr val="000000"/>
                </a:solidFill>
                <a:latin typeface="+mj-lt"/>
                <a:ea typeface="Calibri (MS)"/>
                <a:cs typeface="Calibri (MS)"/>
                <a:sym typeface="Calibri (MS)"/>
              </a:rPr>
              <a:t>49 CFR, Parts 27, 37, 38, and 39</a:t>
            </a:r>
          </a:p>
          <a:p>
            <a:pPr marL="410209" lvl="1" indent="-205105">
              <a:lnSpc>
                <a:spcPts val="2279"/>
              </a:lnSpc>
              <a:buFont typeface="Arial"/>
              <a:buChar char="•"/>
            </a:pPr>
            <a:r>
              <a:rPr lang="en-US" dirty="0">
                <a:solidFill>
                  <a:srgbClr val="000000"/>
                </a:solidFill>
                <a:latin typeface="+mj-lt"/>
                <a:ea typeface="Calibri (MS)"/>
                <a:cs typeface="Calibri (MS)"/>
                <a:sym typeface="Calibri (MS)"/>
              </a:rPr>
              <a:t>ADA Circular (FTA 4710.1)</a:t>
            </a:r>
          </a:p>
          <a:p>
            <a:pPr algn="l">
              <a:lnSpc>
                <a:spcPts val="2279"/>
              </a:lnSpc>
            </a:pPr>
            <a:endParaRPr lang="en-US" dirty="0">
              <a:solidFill>
                <a:srgbClr val="000000"/>
              </a:solidFill>
              <a:latin typeface="+mj-lt"/>
              <a:ea typeface="Calibri (MS)"/>
              <a:cs typeface="Calibri (MS)"/>
              <a:sym typeface="Calibri (MS)"/>
            </a:endParaRPr>
          </a:p>
          <a:p>
            <a:pPr algn="l">
              <a:lnSpc>
                <a:spcPts val="2279"/>
              </a:lnSpc>
            </a:pPr>
            <a:endParaRPr lang="en-US" dirty="0">
              <a:solidFill>
                <a:srgbClr val="000000"/>
              </a:solidFill>
              <a:latin typeface="+mj-lt"/>
              <a:ea typeface="Calibri (MS)"/>
              <a:cs typeface="Calibri (MS)"/>
              <a:sym typeface="Calibri (MS)"/>
            </a:endParaRPr>
          </a:p>
          <a:p>
            <a:pPr algn="l">
              <a:lnSpc>
                <a:spcPts val="2279"/>
              </a:lnSpc>
            </a:pPr>
            <a:endParaRPr lang="en-US" sz="1899" dirty="0">
              <a:solidFill>
                <a:srgbClr val="000000"/>
              </a:solidFill>
              <a:latin typeface="Calibri (MS)"/>
              <a:ea typeface="Calibri (MS)"/>
              <a:cs typeface="Calibri (MS)"/>
              <a:sym typeface="Calibri (MS)"/>
            </a:endParaRPr>
          </a:p>
        </p:txBody>
      </p:sp>
      <p:pic>
        <p:nvPicPr>
          <p:cNvPr id="16" name="Online Media 15" title="What is the ADA? Basics and Definitions of the Americans with Disabilities Act">
            <a:hlinkClick r:id="" action="ppaction://media"/>
            <a:extLst>
              <a:ext uri="{FF2B5EF4-FFF2-40B4-BE49-F238E27FC236}">
                <a16:creationId xmlns:a16="http://schemas.microsoft.com/office/drawing/2014/main" id="{8EDA47B9-25E2-48D3-F0F7-6E8383D33360}"/>
              </a:ext>
            </a:extLst>
          </p:cNvPr>
          <p:cNvPicPr>
            <a:picLocks noRot="1" noChangeAspect="1"/>
          </p:cNvPicPr>
          <p:nvPr>
            <a:videoFile r:link="rId1"/>
          </p:nvPr>
        </p:nvPicPr>
        <p:blipFill>
          <a:blip r:embed="rId4"/>
          <a:stretch>
            <a:fillRect/>
          </a:stretch>
        </p:blipFill>
        <p:spPr>
          <a:xfrm>
            <a:off x="348216" y="2103031"/>
            <a:ext cx="6397868" cy="3611969"/>
          </a:xfrm>
          <a:prstGeom prst="rect">
            <a:avLst/>
          </a:prstGeom>
        </p:spPr>
      </p:pic>
      <p:sp>
        <p:nvSpPr>
          <p:cNvPr id="17" name="TextBox 16">
            <a:extLst>
              <a:ext uri="{FF2B5EF4-FFF2-40B4-BE49-F238E27FC236}">
                <a16:creationId xmlns:a16="http://schemas.microsoft.com/office/drawing/2014/main" id="{1FECF1AB-49E3-4EC2-3642-BDB2E8C99EEE}"/>
              </a:ext>
            </a:extLst>
          </p:cNvPr>
          <p:cNvSpPr txBox="1"/>
          <p:nvPr/>
        </p:nvSpPr>
        <p:spPr>
          <a:xfrm>
            <a:off x="216356" y="5754279"/>
            <a:ext cx="3309384" cy="415498"/>
          </a:xfrm>
          <a:prstGeom prst="rect">
            <a:avLst/>
          </a:prstGeom>
          <a:noFill/>
        </p:spPr>
        <p:txBody>
          <a:bodyPr wrap="square" rtlCol="0">
            <a:spAutoFit/>
          </a:bodyPr>
          <a:lstStyle/>
          <a:p>
            <a:r>
              <a:rPr lang="en-US" sz="1050" dirty="0">
                <a:hlinkClick r:id="rId5"/>
              </a:rPr>
              <a:t>What is the ADA? Basics and Definitions of the Americans with Disabilities Act</a:t>
            </a:r>
            <a:endParaRPr lang="en-US" sz="1050" dirty="0"/>
          </a:p>
        </p:txBody>
      </p:sp>
    </p:spTree>
    <p:extLst>
      <p:ext uri="{BB962C8B-B14F-4D97-AF65-F5344CB8AC3E}">
        <p14:creationId xmlns:p14="http://schemas.microsoft.com/office/powerpoint/2010/main" val="41289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1091F3-D5C3-40E4-88A6-8A8E5B4DCF7B}"/>
              </a:ext>
            </a:extLst>
          </p:cNvPr>
          <p:cNvSpPr txBox="1"/>
          <p:nvPr/>
        </p:nvSpPr>
        <p:spPr>
          <a:xfrm>
            <a:off x="172093" y="766789"/>
            <a:ext cx="6781800" cy="580158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Bus drivers are required to assist persons with disabilities and treat individuals with disabilities in a respectful and courteous way</a:t>
            </a:r>
          </a:p>
          <a:p>
            <a:pPr marL="285750" indent="-285750">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Can require wheelchairs be secured.  </a:t>
            </a:r>
          </a:p>
          <a:p>
            <a:pPr marL="285750" indent="-285750">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Cannot deny because the device cannot be secured.</a:t>
            </a:r>
          </a:p>
          <a:p>
            <a:pPr marL="285750" indent="-285750">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Cannot require the person in a wheelchair to wear a lap and shoulder belt if other passengers are not required too</a:t>
            </a:r>
          </a:p>
          <a:p>
            <a:pPr marL="285750" indent="-285750">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Must allow oxygen</a:t>
            </a:r>
          </a:p>
          <a:p>
            <a:pPr marL="285750" indent="-285750">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Must allow service animals</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Allow adequate time for boarding the vehicle</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Permit passengers without wheelchairs to use the lift</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Operate the lift at all stops when needed</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Allow riding the lift in either the forward or backward position.</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Assist passengers with lift and securement.</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Announce all transfers, intersections, and destinations.</a:t>
            </a:r>
          </a:p>
          <a:p>
            <a:pPr marL="285750" lvl="1" indent="-285750">
              <a:spcAft>
                <a:spcPts val="600"/>
              </a:spcAft>
              <a:buClr>
                <a:schemeClr val="tx1"/>
              </a:buClr>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Walkers are not wheelchairs.  </a:t>
            </a:r>
          </a:p>
          <a:p>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1F5F922E-7475-C362-ECC5-50B8B9F4152D}"/>
              </a:ext>
            </a:extLst>
          </p:cNvPr>
          <p:cNvGrpSpPr/>
          <p:nvPr/>
        </p:nvGrpSpPr>
        <p:grpSpPr>
          <a:xfrm>
            <a:off x="7467600" y="990600"/>
            <a:ext cx="4552307" cy="5358954"/>
            <a:chOff x="2613201" y="222636"/>
            <a:chExt cx="5339439" cy="6406764"/>
          </a:xfrm>
        </p:grpSpPr>
        <p:pic>
          <p:nvPicPr>
            <p:cNvPr id="10" name="Picture 9" descr="A close-up of a paper&#10;&#10;Description automatically generated">
              <a:extLst>
                <a:ext uri="{FF2B5EF4-FFF2-40B4-BE49-F238E27FC236}">
                  <a16:creationId xmlns:a16="http://schemas.microsoft.com/office/drawing/2014/main" id="{9EAD0C35-0F51-5FDF-68FD-3A7EA3B1E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201" y="228600"/>
              <a:ext cx="2529286" cy="6400800"/>
            </a:xfrm>
            <a:prstGeom prst="rect">
              <a:avLst/>
            </a:prstGeom>
          </p:spPr>
        </p:pic>
        <p:pic>
          <p:nvPicPr>
            <p:cNvPr id="11" name="Picture 10" descr="A close-up of a document&#10;&#10;Description automatically generated">
              <a:extLst>
                <a:ext uri="{FF2B5EF4-FFF2-40B4-BE49-F238E27FC236}">
                  <a16:creationId xmlns:a16="http://schemas.microsoft.com/office/drawing/2014/main" id="{3C98B7E3-A786-E594-7E22-256766B8A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3271" y="222636"/>
              <a:ext cx="2829369" cy="6400801"/>
            </a:xfrm>
            <a:prstGeom prst="rect">
              <a:avLst/>
            </a:prstGeom>
          </p:spPr>
        </p:pic>
      </p:grpSp>
      <p:sp>
        <p:nvSpPr>
          <p:cNvPr id="6" name="TextBox 13">
            <a:extLst>
              <a:ext uri="{FF2B5EF4-FFF2-40B4-BE49-F238E27FC236}">
                <a16:creationId xmlns:a16="http://schemas.microsoft.com/office/drawing/2014/main" id="{57E97722-498C-146C-2793-1C62B192B23F}"/>
              </a:ext>
            </a:extLst>
          </p:cNvPr>
          <p:cNvSpPr txBox="1"/>
          <p:nvPr/>
        </p:nvSpPr>
        <p:spPr>
          <a:xfrm>
            <a:off x="228600" y="219986"/>
            <a:ext cx="6124557" cy="599343"/>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The Americans With Disabilities Act (ADA)</a:t>
            </a:r>
          </a:p>
        </p:txBody>
      </p:sp>
    </p:spTree>
    <p:extLst>
      <p:ext uri="{BB962C8B-B14F-4D97-AF65-F5344CB8AC3E}">
        <p14:creationId xmlns:p14="http://schemas.microsoft.com/office/powerpoint/2010/main" val="2628261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a:extLst>
              <a:ext uri="{FF2B5EF4-FFF2-40B4-BE49-F238E27FC236}">
                <a16:creationId xmlns:a16="http://schemas.microsoft.com/office/drawing/2014/main" id="{B5BB22EB-3054-E086-4F33-49B103E3BC1C}"/>
              </a:ext>
            </a:extLst>
          </p:cNvPr>
          <p:cNvSpPr txBox="1"/>
          <p:nvPr/>
        </p:nvSpPr>
        <p:spPr>
          <a:xfrm>
            <a:off x="609600" y="333956"/>
            <a:ext cx="6124557" cy="599343"/>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The Americans With Disabilities Act (ADA)</a:t>
            </a:r>
          </a:p>
        </p:txBody>
      </p:sp>
      <p:grpSp>
        <p:nvGrpSpPr>
          <p:cNvPr id="5" name="Group 2">
            <a:extLst>
              <a:ext uri="{FF2B5EF4-FFF2-40B4-BE49-F238E27FC236}">
                <a16:creationId xmlns:a16="http://schemas.microsoft.com/office/drawing/2014/main" id="{A997DAE2-1DBF-7A2E-A20F-5D80AB380515}"/>
              </a:ext>
            </a:extLst>
          </p:cNvPr>
          <p:cNvGrpSpPr/>
          <p:nvPr/>
        </p:nvGrpSpPr>
        <p:grpSpPr>
          <a:xfrm>
            <a:off x="762000" y="938212"/>
            <a:ext cx="9996777" cy="5691188"/>
            <a:chOff x="0" y="-882650"/>
            <a:chExt cx="13329035" cy="7588248"/>
          </a:xfrm>
        </p:grpSpPr>
        <p:sp>
          <p:nvSpPr>
            <p:cNvPr id="7" name="Freeform 3">
              <a:extLst>
                <a:ext uri="{FF2B5EF4-FFF2-40B4-BE49-F238E27FC236}">
                  <a16:creationId xmlns:a16="http://schemas.microsoft.com/office/drawing/2014/main" id="{9508BB1E-8629-D393-DAED-CDC5F47399D7}"/>
                </a:ext>
              </a:extLst>
            </p:cNvPr>
            <p:cNvSpPr/>
            <p:nvPr/>
          </p:nvSpPr>
          <p:spPr>
            <a:xfrm>
              <a:off x="0" y="0"/>
              <a:ext cx="9809182" cy="3172892"/>
            </a:xfrm>
            <a:custGeom>
              <a:avLst/>
              <a:gdLst/>
              <a:ahLst/>
              <a:cxnLst/>
              <a:rect l="l" t="t" r="r" b="b"/>
              <a:pathLst>
                <a:path w="9809182" h="3172892">
                  <a:moveTo>
                    <a:pt x="0" y="0"/>
                  </a:moveTo>
                  <a:lnTo>
                    <a:pt x="9809182" y="0"/>
                  </a:lnTo>
                  <a:lnTo>
                    <a:pt x="9809182" y="3172892"/>
                  </a:lnTo>
                  <a:lnTo>
                    <a:pt x="0" y="3172892"/>
                  </a:lnTo>
                  <a:close/>
                </a:path>
              </a:pathLst>
            </a:custGeom>
            <a:solidFill>
              <a:srgbClr val="000000">
                <a:alpha val="0"/>
              </a:srgbClr>
            </a:solidFill>
          </p:spPr>
          <p:txBody>
            <a:bodyPr/>
            <a:lstStyle/>
            <a:p>
              <a:endParaRPr lang="en-US"/>
            </a:p>
          </p:txBody>
        </p:sp>
        <p:sp>
          <p:nvSpPr>
            <p:cNvPr id="8" name="TextBox 4">
              <a:extLst>
                <a:ext uri="{FF2B5EF4-FFF2-40B4-BE49-F238E27FC236}">
                  <a16:creationId xmlns:a16="http://schemas.microsoft.com/office/drawing/2014/main" id="{51CB8D57-26EA-1539-98BD-2D8D8B261A43}"/>
                </a:ext>
              </a:extLst>
            </p:cNvPr>
            <p:cNvSpPr txBox="1"/>
            <p:nvPr/>
          </p:nvSpPr>
          <p:spPr>
            <a:xfrm>
              <a:off x="19436" y="-882650"/>
              <a:ext cx="13309599" cy="7588248"/>
            </a:xfrm>
            <a:prstGeom prst="rect">
              <a:avLst/>
            </a:prstGeom>
          </p:spPr>
          <p:txBody>
            <a:bodyPr lIns="0" tIns="0" rIns="0" bIns="0" rtlCol="0" anchor="t"/>
            <a:lstStyle/>
            <a:p>
              <a:pPr algn="l">
                <a:lnSpc>
                  <a:spcPts val="2279"/>
                </a:lnSpc>
              </a:pPr>
              <a:r>
                <a:rPr lang="en-US" sz="1899" b="1" dirty="0">
                  <a:solidFill>
                    <a:srgbClr val="000000"/>
                  </a:solidFill>
                  <a:latin typeface="Calibri (MS) Bold"/>
                  <a:ea typeface="Calibri (MS) Bold"/>
                  <a:cs typeface="Calibri (MS) Bold"/>
                  <a:sym typeface="Calibri (MS) Bold"/>
                </a:rPr>
                <a:t>Non-discrimination means a transportation provider shall not:</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Discriminate against an individual with a disability in connection with the provision of transportation services.</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Based on the disability, deny any individual the opportunity to use the transportation service for the general public, if the individual is capable of using that service.</a:t>
              </a: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Require an individual with a disability to use designated priority seats, if they choose not to use those seats.</a:t>
              </a:r>
            </a:p>
            <a:p>
              <a:pPr marL="410209" lvl="1" indent="-205105">
                <a:lnSpc>
                  <a:spcPts val="2279"/>
                </a:lnSpc>
                <a:buFont typeface="Arial"/>
                <a:buChar char="•"/>
              </a:pPr>
              <a:r>
                <a:rPr lang="en-US" sz="1899" dirty="0">
                  <a:solidFill>
                    <a:srgbClr val="000000"/>
                  </a:solidFill>
                  <a:latin typeface="Calibri (MS)"/>
                  <a:ea typeface="Calibri (MS)"/>
                  <a:cs typeface="Calibri (MS)"/>
                  <a:sym typeface="Calibri (MS)"/>
                </a:rPr>
                <a:t>Impose special charges on people with disabilities, including individuals who use wheelchairs.</a:t>
              </a:r>
            </a:p>
            <a:p>
              <a:pPr marL="410209" lvl="1" indent="-205105">
                <a:lnSpc>
                  <a:spcPts val="2279"/>
                </a:lnSpc>
                <a:buFont typeface="Arial"/>
                <a:buChar char="•"/>
              </a:pPr>
              <a:r>
                <a:rPr lang="en-US" sz="1899" dirty="0">
                  <a:solidFill>
                    <a:srgbClr val="000000"/>
                  </a:solidFill>
                  <a:latin typeface="Calibri (MS)"/>
                  <a:ea typeface="Calibri (MS)"/>
                  <a:cs typeface="Calibri (MS)"/>
                  <a:sym typeface="Calibri (MS)"/>
                </a:rPr>
                <a:t>Require an individual with a disability to be accompanied by an attendant.</a:t>
              </a:r>
            </a:p>
            <a:p>
              <a:pPr marL="410209" lvl="1" indent="-205105">
                <a:lnSpc>
                  <a:spcPts val="2279"/>
                </a:lnSpc>
                <a:buFont typeface="Arial"/>
                <a:buChar char="•"/>
              </a:pPr>
              <a:r>
                <a:rPr lang="en-US" sz="1899" dirty="0">
                  <a:solidFill>
                    <a:srgbClr val="000000"/>
                  </a:solidFill>
                  <a:latin typeface="Calibri (MS)"/>
                  <a:ea typeface="Calibri (MS)"/>
                  <a:cs typeface="Calibri (MS)"/>
                  <a:sym typeface="Calibri (MS)"/>
                </a:rPr>
                <a:t>Refuse to provide transportation services to an individual with a disability solely because their disability results in appearance or involuntary behavior that may offend, annoy, or inconvenience employees or passengers.</a:t>
              </a:r>
            </a:p>
            <a:p>
              <a:pPr marL="410209" lvl="1" indent="-205105">
                <a:lnSpc>
                  <a:spcPts val="2279"/>
                </a:lnSpc>
                <a:buFont typeface="Arial"/>
                <a:buChar char="•"/>
              </a:pPr>
              <a:endParaRPr lang="en-US" sz="1899" dirty="0">
                <a:solidFill>
                  <a:srgbClr val="000000"/>
                </a:solidFill>
                <a:latin typeface="Calibri (MS)"/>
                <a:ea typeface="Calibri (MS)"/>
                <a:cs typeface="Calibri (MS)"/>
                <a:sym typeface="Calibri (MS)"/>
              </a:endParaRPr>
            </a:p>
            <a:p>
              <a:pPr>
                <a:lnSpc>
                  <a:spcPts val="2279"/>
                </a:lnSpc>
              </a:pPr>
              <a:r>
                <a:rPr lang="en-US" sz="1899" dirty="0">
                  <a:solidFill>
                    <a:srgbClr val="000000"/>
                  </a:solidFill>
                  <a:latin typeface="Calibri (MS)"/>
                  <a:ea typeface="Calibri (MS)"/>
                  <a:cs typeface="Calibri (MS)"/>
                  <a:sym typeface="Calibri (MS)"/>
                </a:rPr>
                <a:t>It is </a:t>
              </a:r>
              <a:r>
                <a:rPr lang="en-US" sz="1899" b="1" u="sng" dirty="0">
                  <a:solidFill>
                    <a:srgbClr val="000000"/>
                  </a:solidFill>
                  <a:latin typeface="Calibri (MS) Bold"/>
                  <a:ea typeface="Calibri (MS) Bold"/>
                  <a:cs typeface="Calibri (MS) Bold"/>
                  <a:sym typeface="Calibri (MS) Bold"/>
                </a:rPr>
                <a:t>NOT DISCRIMINATION</a:t>
              </a:r>
              <a:r>
                <a:rPr lang="en-US" sz="1899" dirty="0">
                  <a:solidFill>
                    <a:srgbClr val="000000"/>
                  </a:solidFill>
                  <a:latin typeface="Calibri (MS)"/>
                  <a:ea typeface="Calibri (MS)"/>
                  <a:cs typeface="Calibri (MS)"/>
                  <a:sym typeface="Calibri (MS)"/>
                </a:rPr>
                <a:t> to refuse to provide transportation services to an individual with a disability if that individual engages in behavior that is:</a:t>
              </a:r>
            </a:p>
            <a:p>
              <a:pPr>
                <a:lnSpc>
                  <a:spcPts val="2279"/>
                </a:lnSpc>
              </a:pPr>
              <a:endParaRPr lang="en-US" sz="1899" dirty="0">
                <a:solidFill>
                  <a:srgbClr val="000000"/>
                </a:solidFill>
                <a:latin typeface="Calibri (MS)"/>
                <a:ea typeface="Calibri (MS)"/>
                <a:cs typeface="Calibri (MS)"/>
                <a:sym typeface="Calibri (MS)"/>
              </a:endParaRPr>
            </a:p>
            <a:p>
              <a:pPr marL="410209" lvl="1" indent="-205105">
                <a:lnSpc>
                  <a:spcPts val="2279"/>
                </a:lnSpc>
                <a:buFont typeface="Arial"/>
                <a:buChar char="•"/>
              </a:pPr>
              <a:r>
                <a:rPr lang="en-US" sz="1899" b="1" dirty="0">
                  <a:solidFill>
                    <a:srgbClr val="000000"/>
                  </a:solidFill>
                  <a:latin typeface="Calibri (MS) Bold"/>
                  <a:ea typeface="Calibri (MS) Bold"/>
                  <a:cs typeface="Calibri (MS) Bold"/>
                  <a:sym typeface="Calibri (MS) Bold"/>
                </a:rPr>
                <a:t>Violent</a:t>
              </a:r>
            </a:p>
            <a:p>
              <a:pPr marL="410209" lvl="1" indent="-205105">
                <a:lnSpc>
                  <a:spcPts val="2279"/>
                </a:lnSpc>
                <a:buFont typeface="Arial"/>
                <a:buChar char="•"/>
              </a:pPr>
              <a:r>
                <a:rPr lang="en-US" sz="1899" b="1" dirty="0">
                  <a:solidFill>
                    <a:srgbClr val="000000"/>
                  </a:solidFill>
                  <a:latin typeface="Calibri (MS) Bold"/>
                  <a:ea typeface="Calibri (MS) Bold"/>
                  <a:cs typeface="Calibri (MS) Bold"/>
                  <a:sym typeface="Calibri (MS) Bold"/>
                </a:rPr>
                <a:t>Seriously disruptive </a:t>
              </a:r>
            </a:p>
            <a:p>
              <a:pPr marL="410209" lvl="1" indent="-205105">
                <a:lnSpc>
                  <a:spcPts val="2279"/>
                </a:lnSpc>
                <a:buFont typeface="Arial"/>
                <a:buChar char="•"/>
              </a:pPr>
              <a:r>
                <a:rPr lang="en-US" sz="1899" b="1" dirty="0">
                  <a:solidFill>
                    <a:srgbClr val="000000"/>
                  </a:solidFill>
                  <a:latin typeface="Calibri (MS) Bold"/>
                  <a:ea typeface="Calibri (MS) Bold"/>
                  <a:cs typeface="Calibri (MS) Bold"/>
                  <a:sym typeface="Calibri (MS) Bold"/>
                </a:rPr>
                <a:t>Directly threatens the safety of others</a:t>
              </a:r>
            </a:p>
            <a:p>
              <a:pPr marL="410209" lvl="1" indent="-205105">
                <a:lnSpc>
                  <a:spcPts val="2279"/>
                </a:lnSpc>
                <a:buFont typeface="Arial"/>
                <a:buChar char="•"/>
              </a:pPr>
              <a:endParaRPr lang="en-US" sz="1899" dirty="0">
                <a:solidFill>
                  <a:srgbClr val="000000"/>
                </a:solidFill>
                <a:latin typeface="Calibri (MS)"/>
                <a:ea typeface="Calibri (MS)"/>
                <a:cs typeface="Calibri (MS)"/>
                <a:sym typeface="Calibri (MS)"/>
              </a:endParaRPr>
            </a:p>
            <a:p>
              <a:pPr marL="410209" lvl="1" indent="-205105" algn="l">
                <a:lnSpc>
                  <a:spcPts val="2279"/>
                </a:lnSpc>
                <a:buFont typeface="Arial"/>
                <a:buChar char="•"/>
              </a:pPr>
              <a:endParaRPr lang="en-US" sz="1899" dirty="0">
                <a:solidFill>
                  <a:srgbClr val="000000"/>
                </a:solidFill>
                <a:latin typeface="Calibri (MS)"/>
                <a:ea typeface="Calibri (MS)"/>
                <a:cs typeface="Calibri (MS)"/>
                <a:sym typeface="Calibri (MS)"/>
              </a:endParaRPr>
            </a:p>
          </p:txBody>
        </p:sp>
      </p:grpSp>
    </p:spTree>
    <p:extLst>
      <p:ext uri="{BB962C8B-B14F-4D97-AF65-F5344CB8AC3E}">
        <p14:creationId xmlns:p14="http://schemas.microsoft.com/office/powerpoint/2010/main" val="269850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Any Questions?</a:t>
            </a:r>
          </a:p>
        </p:txBody>
      </p:sp>
    </p:spTree>
    <p:extLst>
      <p:ext uri="{BB962C8B-B14F-4D97-AF65-F5344CB8AC3E}">
        <p14:creationId xmlns:p14="http://schemas.microsoft.com/office/powerpoint/2010/main" val="64866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52">
            <a:extLst>
              <a:ext uri="{FF2B5EF4-FFF2-40B4-BE49-F238E27FC236}">
                <a16:creationId xmlns:a16="http://schemas.microsoft.com/office/drawing/2014/main" id="{62DED209-1DA9-4163-9409-3C0F4129A075}"/>
              </a:ext>
            </a:extLst>
          </p:cNvPr>
          <p:cNvSpPr>
            <a:spLocks noGrp="1"/>
          </p:cNvSpPr>
          <p:nvPr>
            <p:ph type="title"/>
          </p:nvPr>
        </p:nvSpPr>
        <p:spPr>
          <a:xfrm>
            <a:off x="3238500" y="193357"/>
            <a:ext cx="8229600" cy="492443"/>
          </a:xfrm>
          <a:prstGeom prst="rect">
            <a:avLst/>
          </a:prstGeom>
        </p:spPr>
        <p:txBody>
          <a:bodyPr/>
          <a:lstStyle>
            <a:lvl1pPr algn="l">
              <a:defRPr sz="3200">
                <a:latin typeface="Tahoma"/>
                <a:ea typeface="Tahoma"/>
                <a:cs typeface="Tahoma"/>
                <a:sym typeface="Tahoma"/>
              </a:defRPr>
            </a:lvl1pPr>
          </a:lstStyle>
          <a:p>
            <a:r>
              <a:rPr dirty="0"/>
              <a:t>Program </a:t>
            </a:r>
            <a:r>
              <a:rPr lang="en-US" dirty="0"/>
              <a:t>Contents</a:t>
            </a:r>
            <a:endParaRPr dirty="0"/>
          </a:p>
        </p:txBody>
      </p:sp>
      <p:sp>
        <p:nvSpPr>
          <p:cNvPr id="3" name="TextBox 2"/>
          <p:cNvSpPr txBox="1"/>
          <p:nvPr/>
        </p:nvSpPr>
        <p:spPr>
          <a:xfrm>
            <a:off x="609600" y="762000"/>
            <a:ext cx="9296400" cy="7171194"/>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The KS RTAP Passenger Assistance Course Addresses:</a:t>
            </a:r>
          </a:p>
          <a:p>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spcAft>
                <a:spcPts val="12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Communicating With Your Passengers</a:t>
            </a:r>
          </a:p>
          <a:p>
            <a:pPr marL="342900" indent="-342900">
              <a:spcAft>
                <a:spcPts val="12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Our Passengers are People First</a:t>
            </a:r>
          </a:p>
          <a:p>
            <a:pPr marL="342900" indent="-342900">
              <a:spcAft>
                <a:spcPts val="12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Transporting an Aging Society</a:t>
            </a:r>
          </a:p>
          <a:p>
            <a:pPr marL="342900" indent="-342900">
              <a:spcAft>
                <a:spcPts val="12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Americans With Disabilities Act (ADA)</a:t>
            </a:r>
          </a:p>
          <a:p>
            <a:pPr marL="342900" indent="-342900">
              <a:spcAft>
                <a:spcPts val="1200"/>
              </a:spcAft>
              <a:buFont typeface="Arial" panose="020B0604020202020204" pitchFamily="34" charset="0"/>
              <a:buChar char="•"/>
            </a:pPr>
            <a:r>
              <a:rPr lang="en-US" sz="2000" dirty="0" err="1">
                <a:latin typeface="Tahoma" panose="020B0604030504040204" pitchFamily="34" charset="0"/>
                <a:ea typeface="Tahoma" panose="020B0604030504040204" pitchFamily="34" charset="0"/>
                <a:cs typeface="Tahoma" panose="020B0604030504040204" pitchFamily="34" charset="0"/>
              </a:rPr>
              <a:t>Q’Straint</a:t>
            </a:r>
            <a:r>
              <a:rPr lang="en-US" sz="2000" dirty="0">
                <a:latin typeface="Tahoma" panose="020B0604030504040204" pitchFamily="34" charset="0"/>
                <a:ea typeface="Tahoma" panose="020B0604030504040204" pitchFamily="34" charset="0"/>
                <a:cs typeface="Tahoma" panose="020B0604030504040204" pitchFamily="34" charset="0"/>
              </a:rPr>
              <a:t> Liability and Regulations</a:t>
            </a:r>
          </a:p>
          <a:p>
            <a:pPr marL="342900" indent="-342900">
              <a:spcAft>
                <a:spcPts val="1200"/>
              </a:spcAft>
              <a:buFont typeface="Arial" panose="020B0604020202020204" pitchFamily="34" charset="0"/>
              <a:buChar char="•"/>
            </a:pPr>
            <a:r>
              <a:rPr lang="en-US" sz="2000" dirty="0" err="1">
                <a:latin typeface="Tahoma" panose="020B0604030504040204" pitchFamily="34" charset="0"/>
                <a:ea typeface="Tahoma" panose="020B0604030504040204" pitchFamily="34" charset="0"/>
                <a:cs typeface="Tahoma" panose="020B0604030504040204" pitchFamily="34" charset="0"/>
              </a:rPr>
              <a:t>Q’Straint</a:t>
            </a:r>
            <a:r>
              <a:rPr lang="en-US" sz="2000" dirty="0">
                <a:latin typeface="Tahoma" panose="020B0604030504040204" pitchFamily="34" charset="0"/>
                <a:ea typeface="Tahoma" panose="020B0604030504040204" pitchFamily="34" charset="0"/>
                <a:cs typeface="Tahoma" panose="020B0604030504040204" pitchFamily="34" charset="0"/>
              </a:rPr>
              <a:t> Securement Equipment and Maintenance</a:t>
            </a:r>
          </a:p>
          <a:p>
            <a:pPr marL="342900" indent="-342900">
              <a:spcAft>
                <a:spcPts val="1200"/>
              </a:spcAft>
              <a:buFont typeface="Arial" panose="020B0604020202020204" pitchFamily="34" charset="0"/>
              <a:buChar char="•"/>
            </a:pPr>
            <a:r>
              <a:rPr lang="en-US" sz="2000" dirty="0" err="1">
                <a:latin typeface="Tahoma" panose="020B0604030504040204" pitchFamily="34" charset="0"/>
                <a:ea typeface="Tahoma" panose="020B0604030504040204" pitchFamily="34" charset="0"/>
                <a:cs typeface="Tahoma" panose="020B0604030504040204" pitchFamily="34" charset="0"/>
              </a:rPr>
              <a:t>Q’Straint</a:t>
            </a:r>
            <a:r>
              <a:rPr lang="en-US" sz="2000" dirty="0">
                <a:latin typeface="Tahoma" panose="020B0604030504040204" pitchFamily="34" charset="0"/>
                <a:ea typeface="Tahoma" panose="020B0604030504040204" pitchFamily="34" charset="0"/>
                <a:cs typeface="Tahoma" panose="020B0604030504040204" pitchFamily="34" charset="0"/>
              </a:rPr>
              <a:t> Securement Principals</a:t>
            </a:r>
          </a:p>
          <a:p>
            <a:pPr marL="342900" indent="-342900">
              <a:spcAft>
                <a:spcPts val="1200"/>
              </a:spcAft>
              <a:buFont typeface="Arial" panose="020B0604020202020204" pitchFamily="34" charset="0"/>
              <a:buChar char="•"/>
            </a:pPr>
            <a:r>
              <a:rPr lang="en-US" sz="2000" dirty="0" err="1">
                <a:latin typeface="Tahoma" panose="020B0604030504040204" pitchFamily="34" charset="0"/>
                <a:ea typeface="Tahoma" panose="020B0604030504040204" pitchFamily="34" charset="0"/>
                <a:cs typeface="Tahoma" panose="020B0604030504040204" pitchFamily="34" charset="0"/>
              </a:rPr>
              <a:t>Q’Straint</a:t>
            </a:r>
            <a:r>
              <a:rPr lang="en-US" sz="2000" dirty="0">
                <a:latin typeface="Tahoma" panose="020B0604030504040204" pitchFamily="34" charset="0"/>
                <a:ea typeface="Tahoma" panose="020B0604030504040204" pitchFamily="34" charset="0"/>
                <a:cs typeface="Tahoma" panose="020B0604030504040204" pitchFamily="34" charset="0"/>
              </a:rPr>
              <a:t> Securing Difficult Chairs</a:t>
            </a:r>
          </a:p>
          <a:p>
            <a:pPr marL="342900" indent="-342900">
              <a:spcAft>
                <a:spcPts val="12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spcAft>
                <a:spcPts val="12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Freeform 7" descr="Composite Photo of MetroAccess and Services">
            <a:extLst>
              <a:ext uri="{FF2B5EF4-FFF2-40B4-BE49-F238E27FC236}">
                <a16:creationId xmlns:a16="http://schemas.microsoft.com/office/drawing/2014/main" id="{941A785F-516E-16B6-9F90-448DED97CEC9}"/>
              </a:ext>
            </a:extLst>
          </p:cNvPr>
          <p:cNvSpPr/>
          <p:nvPr/>
        </p:nvSpPr>
        <p:spPr>
          <a:xfrm>
            <a:off x="7620000" y="1295400"/>
            <a:ext cx="3021419" cy="3886200"/>
          </a:xfrm>
          <a:custGeom>
            <a:avLst/>
            <a:gdLst/>
            <a:ahLst/>
            <a:cxnLst/>
            <a:rect l="l" t="t" r="r" b="b"/>
            <a:pathLst>
              <a:path w="2488019" h="3302003">
                <a:moveTo>
                  <a:pt x="0" y="0"/>
                </a:moveTo>
                <a:lnTo>
                  <a:pt x="2488020" y="0"/>
                </a:lnTo>
                <a:lnTo>
                  <a:pt x="2488020" y="3302003"/>
                </a:lnTo>
                <a:lnTo>
                  <a:pt x="0" y="3302003"/>
                </a:lnTo>
                <a:lnTo>
                  <a:pt x="0" y="0"/>
                </a:lnTo>
                <a:close/>
              </a:path>
            </a:pathLst>
          </a:custGeom>
          <a:blipFill>
            <a:blip r:embed="rId3"/>
            <a:stretch>
              <a:fillRect l="-250835" r="-135790"/>
            </a:stretch>
          </a:blipFill>
        </p:spPr>
        <p:txBody>
          <a:bodyPr/>
          <a:lstStyle/>
          <a:p>
            <a:endParaRPr lang="en-US"/>
          </a:p>
        </p:txBody>
      </p:sp>
    </p:spTree>
    <p:extLst>
      <p:ext uri="{BB962C8B-B14F-4D97-AF65-F5344CB8AC3E}">
        <p14:creationId xmlns:p14="http://schemas.microsoft.com/office/powerpoint/2010/main" val="146473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48F0-06B7-3BA9-5C0A-E932D7A35D2E}"/>
              </a:ext>
            </a:extLst>
          </p:cNvPr>
          <p:cNvSpPr>
            <a:spLocks noGrp="1"/>
          </p:cNvSpPr>
          <p:nvPr>
            <p:ph type="ctrTitle"/>
          </p:nvPr>
        </p:nvSpPr>
        <p:spPr>
          <a:xfrm>
            <a:off x="381001" y="2295292"/>
            <a:ext cx="4884174" cy="1354217"/>
          </a:xfrm>
        </p:spPr>
        <p:txBody>
          <a:bodyPr/>
          <a:lstStyle/>
          <a:p>
            <a:r>
              <a:rPr lang="en-US" sz="4400" dirty="0"/>
              <a:t>Communicating with Your Passengers</a:t>
            </a:r>
          </a:p>
        </p:txBody>
      </p:sp>
      <p:sp>
        <p:nvSpPr>
          <p:cNvPr id="6" name="Freeform 5" descr="The secret to better communication, making money and not wasting time |  Good communication, How to make money, Communication">
            <a:extLst>
              <a:ext uri="{FF2B5EF4-FFF2-40B4-BE49-F238E27FC236}">
                <a16:creationId xmlns:a16="http://schemas.microsoft.com/office/drawing/2014/main" id="{D41D6F47-7DCC-15E0-4614-F73A42C05C32}"/>
              </a:ext>
            </a:extLst>
          </p:cNvPr>
          <p:cNvSpPr/>
          <p:nvPr/>
        </p:nvSpPr>
        <p:spPr>
          <a:xfrm>
            <a:off x="6705600" y="1066800"/>
            <a:ext cx="3966660" cy="5010441"/>
          </a:xfrm>
          <a:custGeom>
            <a:avLst/>
            <a:gdLst/>
            <a:ahLst/>
            <a:cxnLst/>
            <a:rect l="l" t="t" r="r" b="b"/>
            <a:pathLst>
              <a:path w="3966660" h="5010441">
                <a:moveTo>
                  <a:pt x="0" y="0"/>
                </a:moveTo>
                <a:lnTo>
                  <a:pt x="3966660" y="0"/>
                </a:lnTo>
                <a:lnTo>
                  <a:pt x="3966660" y="5010440"/>
                </a:lnTo>
                <a:lnTo>
                  <a:pt x="0" y="5010440"/>
                </a:lnTo>
                <a:lnTo>
                  <a:pt x="0" y="0"/>
                </a:lnTo>
                <a:close/>
              </a:path>
            </a:pathLst>
          </a:custGeom>
          <a:blipFill>
            <a:blip r:embed="rId3"/>
            <a:stretch>
              <a:fillRect t="-5038" r="-8"/>
            </a:stretch>
          </a:blipFill>
        </p:spPr>
        <p:txBody>
          <a:bodyPr/>
          <a:lstStyle/>
          <a:p>
            <a:endParaRPr lang="en-US"/>
          </a:p>
        </p:txBody>
      </p:sp>
    </p:spTree>
    <p:extLst>
      <p:ext uri="{BB962C8B-B14F-4D97-AF65-F5344CB8AC3E}">
        <p14:creationId xmlns:p14="http://schemas.microsoft.com/office/powerpoint/2010/main" val="392120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D74D-B64A-309F-0B3F-BB8E67E782EC}"/>
              </a:ext>
            </a:extLst>
          </p:cNvPr>
          <p:cNvSpPr>
            <a:spLocks noGrp="1"/>
          </p:cNvSpPr>
          <p:nvPr>
            <p:ph type="title"/>
          </p:nvPr>
        </p:nvSpPr>
        <p:spPr>
          <a:xfrm>
            <a:off x="663388" y="601662"/>
            <a:ext cx="8376920" cy="492443"/>
          </a:xfrm>
        </p:spPr>
        <p:txBody>
          <a:bodyPr/>
          <a:lstStyle/>
          <a:p>
            <a:r>
              <a:rPr lang="en-US" sz="3200" dirty="0"/>
              <a:t>Communicating With Your Passengers</a:t>
            </a:r>
          </a:p>
        </p:txBody>
      </p:sp>
      <p:sp>
        <p:nvSpPr>
          <p:cNvPr id="6" name="TextBox 5">
            <a:extLst>
              <a:ext uri="{FF2B5EF4-FFF2-40B4-BE49-F238E27FC236}">
                <a16:creationId xmlns:a16="http://schemas.microsoft.com/office/drawing/2014/main" id="{CBC9D5EB-209F-5E04-B8BA-276F3BEB6903}"/>
              </a:ext>
            </a:extLst>
          </p:cNvPr>
          <p:cNvSpPr txBox="1"/>
          <p:nvPr/>
        </p:nvSpPr>
        <p:spPr>
          <a:xfrm>
            <a:off x="403556" y="1828800"/>
            <a:ext cx="371124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Use Person-First Language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Avoid Outdated and Offensive Terms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 Aware of Individual Differences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Look at nonverbal communication signals as a group</a:t>
            </a:r>
          </a:p>
        </p:txBody>
      </p:sp>
      <p:graphicFrame>
        <p:nvGraphicFramePr>
          <p:cNvPr id="8" name="Google Shape;158;p16">
            <a:extLst>
              <a:ext uri="{FF2B5EF4-FFF2-40B4-BE49-F238E27FC236}">
                <a16:creationId xmlns:a16="http://schemas.microsoft.com/office/drawing/2014/main" id="{C0E2829D-2D5D-F933-18A5-1E27B429880F}"/>
              </a:ext>
            </a:extLst>
          </p:cNvPr>
          <p:cNvGraphicFramePr/>
          <p:nvPr>
            <p:extLst>
              <p:ext uri="{D42A27DB-BD31-4B8C-83A1-F6EECF244321}">
                <p14:modId xmlns:p14="http://schemas.microsoft.com/office/powerpoint/2010/main" val="1813149604"/>
              </p:ext>
            </p:extLst>
          </p:nvPr>
        </p:nvGraphicFramePr>
        <p:xfrm>
          <a:off x="4495800" y="1537096"/>
          <a:ext cx="6873544" cy="3783807"/>
        </p:xfrm>
        <a:graphic>
          <a:graphicData uri="http://schemas.openxmlformats.org/drawingml/2006/table">
            <a:tbl>
              <a:tblPr firstRow="1" bandRow="1">
                <a:noFill/>
              </a:tblPr>
              <a:tblGrid>
                <a:gridCol w="3436772">
                  <a:extLst>
                    <a:ext uri="{9D8B030D-6E8A-4147-A177-3AD203B41FA5}">
                      <a16:colId xmlns:a16="http://schemas.microsoft.com/office/drawing/2014/main" val="20000"/>
                    </a:ext>
                  </a:extLst>
                </a:gridCol>
                <a:gridCol w="3436772">
                  <a:extLst>
                    <a:ext uri="{9D8B030D-6E8A-4147-A177-3AD203B41FA5}">
                      <a16:colId xmlns:a16="http://schemas.microsoft.com/office/drawing/2014/main" val="20001"/>
                    </a:ext>
                  </a:extLst>
                </a:gridCol>
              </a:tblGrid>
              <a:tr h="316637">
                <a:tc>
                  <a:txBody>
                    <a:bodyPr/>
                    <a:lstStyle/>
                    <a:p>
                      <a:pPr marL="0" marR="0" lvl="0" indent="0" algn="ctr" rtl="0">
                        <a:spcBef>
                          <a:spcPts val="0"/>
                        </a:spcBef>
                        <a:spcAft>
                          <a:spcPts val="0"/>
                        </a:spcAft>
                        <a:buNone/>
                      </a:pPr>
                      <a:r>
                        <a:rPr lang="en-US" sz="1350" b="1" u="none" strike="noStrike" cap="none" dirty="0"/>
                        <a:t>Commonly-used Terms</a:t>
                      </a:r>
                      <a:endParaRPr b="1" dirty="0"/>
                    </a:p>
                  </a:txBody>
                  <a:tcPr marL="91450" marR="91450" marT="45725" marB="45725" anchor="ctr"/>
                </a:tc>
                <a:tc>
                  <a:txBody>
                    <a:bodyPr/>
                    <a:lstStyle/>
                    <a:p>
                      <a:pPr marL="0" marR="0" lvl="0" indent="0" algn="ctr" rtl="0">
                        <a:spcBef>
                          <a:spcPts val="0"/>
                        </a:spcBef>
                        <a:spcAft>
                          <a:spcPts val="0"/>
                        </a:spcAft>
                        <a:buNone/>
                      </a:pPr>
                      <a:r>
                        <a:rPr lang="en-US" sz="1350" b="1" u="none" strike="noStrike" cap="none" dirty="0"/>
                        <a:t>Preferred Language</a:t>
                      </a:r>
                      <a:endParaRPr b="1" dirty="0"/>
                    </a:p>
                  </a:txBody>
                  <a:tcPr marL="91450" marR="91450" marT="45725" marB="45725" anchor="ctr"/>
                </a:tc>
                <a:extLst>
                  <a:ext uri="{0D108BD9-81ED-4DB2-BD59-A6C34878D82A}">
                    <a16:rowId xmlns:a16="http://schemas.microsoft.com/office/drawing/2014/main" val="10000"/>
                  </a:ext>
                </a:extLst>
              </a:tr>
              <a:tr h="251190">
                <a:tc>
                  <a:txBody>
                    <a:bodyPr/>
                    <a:lstStyle/>
                    <a:p>
                      <a:pPr marL="0" marR="0" lvl="0" indent="0" algn="l" rtl="0">
                        <a:spcBef>
                          <a:spcPts val="0"/>
                        </a:spcBef>
                        <a:spcAft>
                          <a:spcPts val="0"/>
                        </a:spcAft>
                        <a:buNone/>
                      </a:pPr>
                      <a:r>
                        <a:rPr lang="en-US" sz="1350" u="none" strike="noStrike" cap="none" dirty="0"/>
                        <a:t>Able-bodied, Normal</a:t>
                      </a:r>
                      <a:endParaRPr dirty="0"/>
                    </a:p>
                  </a:txBody>
                  <a:tcPr marL="91450" marR="91450" marT="45725" marB="45725"/>
                </a:tc>
                <a:tc>
                  <a:txBody>
                    <a:bodyPr/>
                    <a:lstStyle/>
                    <a:p>
                      <a:pPr marL="0" marR="0" lvl="0" indent="0" algn="l" rtl="0">
                        <a:spcBef>
                          <a:spcPts val="0"/>
                        </a:spcBef>
                        <a:spcAft>
                          <a:spcPts val="0"/>
                        </a:spcAft>
                        <a:buNone/>
                      </a:pPr>
                      <a:r>
                        <a:rPr lang="en-US" sz="1350" dirty="0"/>
                        <a:t>Non-disabled or person without disability</a:t>
                      </a:r>
                      <a:endParaRPr dirty="0"/>
                    </a:p>
                  </a:txBody>
                  <a:tcPr marL="91450" marR="91450" marT="45725" marB="45725"/>
                </a:tc>
                <a:extLst>
                  <a:ext uri="{0D108BD9-81ED-4DB2-BD59-A6C34878D82A}">
                    <a16:rowId xmlns:a16="http://schemas.microsoft.com/office/drawing/2014/main" val="10001"/>
                  </a:ext>
                </a:extLst>
              </a:tr>
              <a:tr h="251190">
                <a:tc>
                  <a:txBody>
                    <a:bodyPr/>
                    <a:lstStyle/>
                    <a:p>
                      <a:pPr marL="0" marR="0" lvl="0" indent="0" algn="l" rtl="0">
                        <a:spcBef>
                          <a:spcPts val="0"/>
                        </a:spcBef>
                        <a:spcAft>
                          <a:spcPts val="0"/>
                        </a:spcAft>
                        <a:buNone/>
                      </a:pPr>
                      <a:r>
                        <a:rPr lang="en-US" sz="1350" dirty="0"/>
                        <a:t>Abnormal</a:t>
                      </a:r>
                      <a:endParaRPr dirty="0"/>
                    </a:p>
                  </a:txBody>
                  <a:tcPr marL="91450" marR="91450" marT="45725" marB="45725"/>
                </a:tc>
                <a:tc>
                  <a:txBody>
                    <a:bodyPr/>
                    <a:lstStyle/>
                    <a:p>
                      <a:pPr marL="0" marR="0" lvl="0" indent="0" algn="l" rtl="0">
                        <a:spcBef>
                          <a:spcPts val="0"/>
                        </a:spcBef>
                        <a:spcAft>
                          <a:spcPts val="0"/>
                        </a:spcAft>
                        <a:buNone/>
                      </a:pPr>
                      <a:r>
                        <a:rPr lang="en-US" sz="1350" dirty="0"/>
                        <a:t>Disabled person, person with a disability</a:t>
                      </a:r>
                      <a:endParaRPr dirty="0"/>
                    </a:p>
                  </a:txBody>
                  <a:tcPr marL="91450" marR="91450" marT="45725" marB="45725"/>
                </a:tc>
                <a:extLst>
                  <a:ext uri="{0D108BD9-81ED-4DB2-BD59-A6C34878D82A}">
                    <a16:rowId xmlns:a16="http://schemas.microsoft.com/office/drawing/2014/main" val="10002"/>
                  </a:ext>
                </a:extLst>
              </a:tr>
              <a:tr h="531620">
                <a:tc>
                  <a:txBody>
                    <a:bodyPr/>
                    <a:lstStyle/>
                    <a:p>
                      <a:pPr marL="0" marR="0" lvl="0" indent="0" algn="l" rtl="0">
                        <a:spcBef>
                          <a:spcPts val="0"/>
                        </a:spcBef>
                        <a:spcAft>
                          <a:spcPts val="0"/>
                        </a:spcAft>
                        <a:buNone/>
                      </a:pPr>
                      <a:r>
                        <a:rPr lang="en-US" sz="1350"/>
                        <a:t>Blind</a:t>
                      </a:r>
                      <a:endParaRPr/>
                    </a:p>
                  </a:txBody>
                  <a:tcPr marL="91450" marR="91450" marT="45725" marB="45725"/>
                </a:tc>
                <a:tc>
                  <a:txBody>
                    <a:bodyPr/>
                    <a:lstStyle/>
                    <a:p>
                      <a:pPr marL="0" marR="0" lvl="0" indent="0" algn="l" rtl="0">
                        <a:spcBef>
                          <a:spcPts val="0"/>
                        </a:spcBef>
                        <a:spcAft>
                          <a:spcPts val="0"/>
                        </a:spcAft>
                        <a:buNone/>
                      </a:pPr>
                      <a:r>
                        <a:rPr lang="en-US" sz="1350" dirty="0"/>
                        <a:t>Blind for someone who has complete loss of sight.</a:t>
                      </a:r>
                      <a:endParaRPr dirty="0"/>
                    </a:p>
                    <a:p>
                      <a:pPr marL="0" marR="0" lvl="0" indent="0" algn="l" rtl="0">
                        <a:spcBef>
                          <a:spcPts val="600"/>
                        </a:spcBef>
                        <a:spcAft>
                          <a:spcPts val="0"/>
                        </a:spcAft>
                        <a:buNone/>
                      </a:pPr>
                      <a:r>
                        <a:rPr lang="en-US" sz="1350" dirty="0"/>
                        <a:t>Limited vision, low vision, visually impaired for someone who is neither legally or completely blind.</a:t>
                      </a:r>
                      <a:endParaRPr dirty="0"/>
                    </a:p>
                  </a:txBody>
                  <a:tcPr marL="91450" marR="91450" marT="45725" marB="45725"/>
                </a:tc>
                <a:extLst>
                  <a:ext uri="{0D108BD9-81ED-4DB2-BD59-A6C34878D82A}">
                    <a16:rowId xmlns:a16="http://schemas.microsoft.com/office/drawing/2014/main" val="10003"/>
                  </a:ext>
                </a:extLst>
              </a:tr>
              <a:tr h="251190">
                <a:tc>
                  <a:txBody>
                    <a:bodyPr/>
                    <a:lstStyle/>
                    <a:p>
                      <a:pPr marL="0" marR="0" lvl="0" indent="0" algn="l" rtl="0">
                        <a:spcBef>
                          <a:spcPts val="0"/>
                        </a:spcBef>
                        <a:spcAft>
                          <a:spcPts val="0"/>
                        </a:spcAft>
                        <a:buNone/>
                      </a:pPr>
                      <a:r>
                        <a:rPr lang="en-US" sz="1350"/>
                        <a:t>Mad, Psycho, Deranged, Retarded</a:t>
                      </a:r>
                      <a:endParaRPr/>
                    </a:p>
                  </a:txBody>
                  <a:tcPr marL="91450" marR="91450" marT="45725" marB="45725"/>
                </a:tc>
                <a:tc>
                  <a:txBody>
                    <a:bodyPr/>
                    <a:lstStyle/>
                    <a:p>
                      <a:pPr marL="0" marR="0" lvl="0" indent="0" algn="l" rtl="0">
                        <a:spcBef>
                          <a:spcPts val="0"/>
                        </a:spcBef>
                        <a:spcAft>
                          <a:spcPts val="0"/>
                        </a:spcAft>
                        <a:buNone/>
                      </a:pPr>
                      <a:r>
                        <a:rPr lang="en-US" sz="1350"/>
                        <a:t>People with mental illness</a:t>
                      </a:r>
                      <a:endParaRPr/>
                    </a:p>
                  </a:txBody>
                  <a:tcPr marL="91450" marR="91450" marT="45725" marB="45725"/>
                </a:tc>
                <a:extLst>
                  <a:ext uri="{0D108BD9-81ED-4DB2-BD59-A6C34878D82A}">
                    <a16:rowId xmlns:a16="http://schemas.microsoft.com/office/drawing/2014/main" val="10004"/>
                  </a:ext>
                </a:extLst>
              </a:tr>
              <a:tr h="392265">
                <a:tc>
                  <a:txBody>
                    <a:bodyPr/>
                    <a:lstStyle/>
                    <a:p>
                      <a:pPr marL="0" marR="0" lvl="0" indent="0" algn="l" rtl="0">
                        <a:spcBef>
                          <a:spcPts val="0"/>
                        </a:spcBef>
                        <a:spcAft>
                          <a:spcPts val="0"/>
                        </a:spcAft>
                        <a:buNone/>
                      </a:pPr>
                      <a:r>
                        <a:rPr lang="en-US" sz="1350"/>
                        <a:t>Differently-abled, Special, Gifted, Handicapped</a:t>
                      </a:r>
                      <a:endParaRPr/>
                    </a:p>
                  </a:txBody>
                  <a:tcPr marL="91450" marR="91450" marT="45725" marB="45725"/>
                </a:tc>
                <a:tc>
                  <a:txBody>
                    <a:bodyPr/>
                    <a:lstStyle/>
                    <a:p>
                      <a:pPr marL="0" marR="0" lvl="0" indent="0" algn="l" rtl="0">
                        <a:spcBef>
                          <a:spcPts val="0"/>
                        </a:spcBef>
                        <a:spcAft>
                          <a:spcPts val="0"/>
                        </a:spcAft>
                        <a:buNone/>
                      </a:pPr>
                      <a:r>
                        <a:rPr lang="en-US" sz="1350"/>
                        <a:t>Person with disability</a:t>
                      </a:r>
                      <a:endParaRPr/>
                    </a:p>
                    <a:p>
                      <a:pPr marL="0" marR="0" lvl="0" indent="0" algn="l" rtl="0">
                        <a:spcBef>
                          <a:spcPts val="600"/>
                        </a:spcBef>
                        <a:spcAft>
                          <a:spcPts val="0"/>
                        </a:spcAft>
                        <a:buNone/>
                      </a:pPr>
                      <a:r>
                        <a:rPr lang="en-US" sz="1350"/>
                        <a:t>Disabled person</a:t>
                      </a:r>
                      <a:endParaRPr/>
                    </a:p>
                  </a:txBody>
                  <a:tcPr marL="91450" marR="91450" marT="45725" marB="45725"/>
                </a:tc>
                <a:extLst>
                  <a:ext uri="{0D108BD9-81ED-4DB2-BD59-A6C34878D82A}">
                    <a16:rowId xmlns:a16="http://schemas.microsoft.com/office/drawing/2014/main" val="10005"/>
                  </a:ext>
                </a:extLst>
              </a:tr>
              <a:tr h="251190">
                <a:tc>
                  <a:txBody>
                    <a:bodyPr/>
                    <a:lstStyle/>
                    <a:p>
                      <a:pPr marL="0" marR="0" lvl="0" indent="0" algn="l" rtl="0">
                        <a:spcBef>
                          <a:spcPts val="0"/>
                        </a:spcBef>
                        <a:spcAft>
                          <a:spcPts val="0"/>
                        </a:spcAft>
                        <a:buNone/>
                      </a:pPr>
                      <a:r>
                        <a:rPr lang="en-US" sz="1350"/>
                        <a:t>Wheelchair-bound</a:t>
                      </a:r>
                      <a:endParaRPr/>
                    </a:p>
                  </a:txBody>
                  <a:tcPr marL="91450" marR="91450" marT="45725" marB="45725"/>
                </a:tc>
                <a:tc>
                  <a:txBody>
                    <a:bodyPr/>
                    <a:lstStyle/>
                    <a:p>
                      <a:pPr marL="0" marR="0" lvl="0" indent="0" algn="l" rtl="0">
                        <a:spcBef>
                          <a:spcPts val="0"/>
                        </a:spcBef>
                        <a:spcAft>
                          <a:spcPts val="0"/>
                        </a:spcAft>
                        <a:buNone/>
                      </a:pPr>
                      <a:r>
                        <a:rPr lang="en-US" sz="1350" dirty="0"/>
                        <a:t>Person who uses a wheelchair, wheelchair user</a:t>
                      </a:r>
                      <a:endParaRPr dirty="0"/>
                    </a:p>
                  </a:txBody>
                  <a:tcPr marL="91450" marR="91450" marT="45725" marB="45725"/>
                </a:tc>
                <a:extLst>
                  <a:ext uri="{0D108BD9-81ED-4DB2-BD59-A6C34878D82A}">
                    <a16:rowId xmlns:a16="http://schemas.microsoft.com/office/drawing/2014/main" val="10006"/>
                  </a:ext>
                </a:extLst>
              </a:tr>
              <a:tr h="251190">
                <a:tc>
                  <a:txBody>
                    <a:bodyPr/>
                    <a:lstStyle/>
                    <a:p>
                      <a:pPr marL="0" marR="0" lvl="0" indent="0" algn="l" rtl="0">
                        <a:spcBef>
                          <a:spcPts val="0"/>
                        </a:spcBef>
                        <a:spcAft>
                          <a:spcPts val="0"/>
                        </a:spcAft>
                        <a:buNone/>
                      </a:pPr>
                      <a:r>
                        <a:rPr lang="en-US" sz="1350"/>
                        <a:t>Suffers from, Victim, Stricken with</a:t>
                      </a:r>
                      <a:endParaRPr/>
                    </a:p>
                  </a:txBody>
                  <a:tcPr marL="91450" marR="91450" marT="45725" marB="45725"/>
                </a:tc>
                <a:tc>
                  <a:txBody>
                    <a:bodyPr/>
                    <a:lstStyle/>
                    <a:p>
                      <a:pPr marL="0" marR="0" lvl="0" indent="0" algn="l" rtl="0">
                        <a:spcBef>
                          <a:spcPts val="0"/>
                        </a:spcBef>
                        <a:spcAft>
                          <a:spcPts val="0"/>
                        </a:spcAft>
                        <a:buNone/>
                      </a:pPr>
                      <a:r>
                        <a:rPr lang="en-US" sz="1350" dirty="0"/>
                        <a:t>They have/are living with …..</a:t>
                      </a:r>
                      <a:endParaRPr dirty="0"/>
                    </a:p>
                  </a:txBody>
                  <a:tcPr marL="91450" marR="91450" marT="45725" marB="45725"/>
                </a:tc>
                <a:extLst>
                  <a:ext uri="{0D108BD9-81ED-4DB2-BD59-A6C34878D82A}">
                    <a16:rowId xmlns:a16="http://schemas.microsoft.com/office/drawing/2014/main" val="10007"/>
                  </a:ext>
                </a:extLst>
              </a:tr>
            </a:tbl>
          </a:graphicData>
        </a:graphic>
      </p:graphicFrame>
      <p:sp>
        <p:nvSpPr>
          <p:cNvPr id="9" name="Freeform 8" descr="Examples of Culture | YourDictionary">
            <a:extLst>
              <a:ext uri="{FF2B5EF4-FFF2-40B4-BE49-F238E27FC236}">
                <a16:creationId xmlns:a16="http://schemas.microsoft.com/office/drawing/2014/main" id="{DD7118EF-B310-27C0-39DA-E0038C549414}"/>
              </a:ext>
            </a:extLst>
          </p:cNvPr>
          <p:cNvSpPr/>
          <p:nvPr/>
        </p:nvSpPr>
        <p:spPr>
          <a:xfrm>
            <a:off x="990600" y="4572000"/>
            <a:ext cx="2486597" cy="1810676"/>
          </a:xfrm>
          <a:custGeom>
            <a:avLst/>
            <a:gdLst/>
            <a:ahLst/>
            <a:cxnLst/>
            <a:rect l="l" t="t" r="r" b="b"/>
            <a:pathLst>
              <a:path w="3852749" h="3487076">
                <a:moveTo>
                  <a:pt x="0" y="0"/>
                </a:moveTo>
                <a:lnTo>
                  <a:pt x="3852749" y="0"/>
                </a:lnTo>
                <a:lnTo>
                  <a:pt x="3852749" y="3487075"/>
                </a:lnTo>
                <a:lnTo>
                  <a:pt x="0" y="3487075"/>
                </a:lnTo>
                <a:lnTo>
                  <a:pt x="0" y="0"/>
                </a:lnTo>
                <a:close/>
              </a:path>
            </a:pathLst>
          </a:custGeom>
          <a:blipFill>
            <a:blip r:embed="rId3"/>
            <a:stretch>
              <a:fillRect l="-28040" r="-33112" b="-5"/>
            </a:stretch>
          </a:blipFill>
        </p:spPr>
        <p:txBody>
          <a:bodyPr/>
          <a:lstStyle/>
          <a:p>
            <a:endParaRPr lang="en-US"/>
          </a:p>
        </p:txBody>
      </p:sp>
    </p:spTree>
    <p:extLst>
      <p:ext uri="{BB962C8B-B14F-4D97-AF65-F5344CB8AC3E}">
        <p14:creationId xmlns:p14="http://schemas.microsoft.com/office/powerpoint/2010/main" val="302600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2B7A8B-03C6-FD8B-BB8E-DCB0D7F21B94}"/>
              </a:ext>
            </a:extLst>
          </p:cNvPr>
          <p:cNvSpPr>
            <a:spLocks noGrp="1"/>
          </p:cNvSpPr>
          <p:nvPr>
            <p:ph type="title"/>
          </p:nvPr>
        </p:nvSpPr>
        <p:spPr>
          <a:xfrm>
            <a:off x="228600" y="304800"/>
            <a:ext cx="8377238" cy="738188"/>
          </a:xfrm>
        </p:spPr>
        <p:txBody>
          <a:bodyPr/>
          <a:lstStyle/>
          <a:p>
            <a:r>
              <a:rPr lang="en-US" sz="3200" dirty="0"/>
              <a:t>Communicating With Your Passengers</a:t>
            </a:r>
          </a:p>
        </p:txBody>
      </p:sp>
      <p:pic>
        <p:nvPicPr>
          <p:cNvPr id="7" name="videoplayback">
            <a:hlinkClick r:id="" action="ppaction://media"/>
            <a:extLst>
              <a:ext uri="{FF2B5EF4-FFF2-40B4-BE49-F238E27FC236}">
                <a16:creationId xmlns:a16="http://schemas.microsoft.com/office/drawing/2014/main" id="{EA02211F-9949-FFB7-D7B7-FE1FBB8598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1335694"/>
            <a:ext cx="8282505" cy="4658909"/>
          </a:xfrm>
          <a:prstGeom prst="rect">
            <a:avLst/>
          </a:prstGeom>
        </p:spPr>
      </p:pic>
    </p:spTree>
    <p:extLst>
      <p:ext uri="{BB962C8B-B14F-4D97-AF65-F5344CB8AC3E}">
        <p14:creationId xmlns:p14="http://schemas.microsoft.com/office/powerpoint/2010/main" val="12643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01F391-5ACD-B37A-834B-3731FD04B461}"/>
              </a:ext>
            </a:extLst>
          </p:cNvPr>
          <p:cNvSpPr>
            <a:spLocks noGrp="1"/>
          </p:cNvSpPr>
          <p:nvPr>
            <p:ph type="title"/>
          </p:nvPr>
        </p:nvSpPr>
        <p:spPr>
          <a:xfrm>
            <a:off x="609600" y="701675"/>
            <a:ext cx="8377238" cy="593725"/>
          </a:xfrm>
        </p:spPr>
        <p:txBody>
          <a:bodyPr/>
          <a:lstStyle/>
          <a:p>
            <a:r>
              <a:rPr lang="en-US" sz="3200" dirty="0"/>
              <a:t>Communicating With Your Passengers</a:t>
            </a:r>
          </a:p>
        </p:txBody>
      </p:sp>
      <p:sp>
        <p:nvSpPr>
          <p:cNvPr id="7" name="TextBox 6">
            <a:extLst>
              <a:ext uri="{FF2B5EF4-FFF2-40B4-BE49-F238E27FC236}">
                <a16:creationId xmlns:a16="http://schemas.microsoft.com/office/drawing/2014/main" id="{386D9E31-88E1-0A47-844B-8293E95ED3BC}"/>
              </a:ext>
            </a:extLst>
          </p:cNvPr>
          <p:cNvSpPr txBox="1"/>
          <p:nvPr/>
        </p:nvSpPr>
        <p:spPr>
          <a:xfrm>
            <a:off x="533400" y="1524000"/>
            <a:ext cx="47244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Make Eye Contact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Adjust the Way You Communicate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Check for Comprehension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Speak Directly to Your Passenger</a:t>
            </a:r>
          </a:p>
        </p:txBody>
      </p:sp>
      <p:sp>
        <p:nvSpPr>
          <p:cNvPr id="8" name="Freeform 6" descr="Albert Mehrabian's 7-38-55 Rule of Personal Communication - Right Attitudes">
            <a:extLst>
              <a:ext uri="{FF2B5EF4-FFF2-40B4-BE49-F238E27FC236}">
                <a16:creationId xmlns:a16="http://schemas.microsoft.com/office/drawing/2014/main" id="{6090514A-DF0D-B84A-0F2A-F8959CFF3122}"/>
              </a:ext>
            </a:extLst>
          </p:cNvPr>
          <p:cNvSpPr/>
          <p:nvPr/>
        </p:nvSpPr>
        <p:spPr>
          <a:xfrm>
            <a:off x="647667" y="3827319"/>
            <a:ext cx="5041254" cy="2305789"/>
          </a:xfrm>
          <a:custGeom>
            <a:avLst/>
            <a:gdLst/>
            <a:ahLst/>
            <a:cxnLst/>
            <a:rect l="l" t="t" r="r" b="b"/>
            <a:pathLst>
              <a:path w="4972782" h="2177337">
                <a:moveTo>
                  <a:pt x="0" y="0"/>
                </a:moveTo>
                <a:lnTo>
                  <a:pt x="4972782" y="0"/>
                </a:lnTo>
                <a:lnTo>
                  <a:pt x="4972782" y="2177338"/>
                </a:lnTo>
                <a:lnTo>
                  <a:pt x="0" y="2177338"/>
                </a:lnTo>
                <a:lnTo>
                  <a:pt x="0" y="0"/>
                </a:lnTo>
                <a:close/>
              </a:path>
            </a:pathLst>
          </a:custGeom>
          <a:blipFill>
            <a:blip r:embed="rId3"/>
            <a:stretch>
              <a:fillRect r="-7548" b="-7"/>
            </a:stretch>
          </a:blipFill>
        </p:spPr>
        <p:txBody>
          <a:bodyPr/>
          <a:lstStyle/>
          <a:p>
            <a:endParaRPr lang="en-US"/>
          </a:p>
        </p:txBody>
      </p:sp>
      <p:sp>
        <p:nvSpPr>
          <p:cNvPr id="9" name="Freeform 5" descr="The Truly Loving Company">
            <a:extLst>
              <a:ext uri="{FF2B5EF4-FFF2-40B4-BE49-F238E27FC236}">
                <a16:creationId xmlns:a16="http://schemas.microsoft.com/office/drawing/2014/main" id="{43E800B3-3741-CD1B-066C-7BEFF720FB4C}"/>
              </a:ext>
            </a:extLst>
          </p:cNvPr>
          <p:cNvSpPr/>
          <p:nvPr/>
        </p:nvSpPr>
        <p:spPr>
          <a:xfrm>
            <a:off x="7708598" y="304481"/>
            <a:ext cx="3134415" cy="2089066"/>
          </a:xfrm>
          <a:custGeom>
            <a:avLst/>
            <a:gdLst/>
            <a:ahLst/>
            <a:cxnLst/>
            <a:rect l="l" t="t" r="r" b="b"/>
            <a:pathLst>
              <a:path w="3134415" h="2089066">
                <a:moveTo>
                  <a:pt x="0" y="0"/>
                </a:moveTo>
                <a:lnTo>
                  <a:pt x="3134415" y="0"/>
                </a:lnTo>
                <a:lnTo>
                  <a:pt x="3134415" y="2089066"/>
                </a:lnTo>
                <a:lnTo>
                  <a:pt x="0" y="2089066"/>
                </a:lnTo>
                <a:lnTo>
                  <a:pt x="0" y="0"/>
                </a:lnTo>
                <a:close/>
              </a:path>
            </a:pathLst>
          </a:custGeom>
          <a:blipFill>
            <a:blip r:embed="rId4"/>
            <a:stretch>
              <a:fillRect r="-13"/>
            </a:stretch>
          </a:blipFill>
        </p:spPr>
        <p:txBody>
          <a:bodyPr/>
          <a:lstStyle/>
          <a:p>
            <a:endParaRPr lang="en-US"/>
          </a:p>
        </p:txBody>
      </p:sp>
      <p:sp>
        <p:nvSpPr>
          <p:cNvPr id="10" name="Freeform 11" descr="Parent conversations: How can we model good listening skills for our kids?  – FORWARD IN CHRIST">
            <a:extLst>
              <a:ext uri="{FF2B5EF4-FFF2-40B4-BE49-F238E27FC236}">
                <a16:creationId xmlns:a16="http://schemas.microsoft.com/office/drawing/2014/main" id="{B46C8FA4-A3C0-3632-4455-8BF1F44DF5E6}"/>
              </a:ext>
            </a:extLst>
          </p:cNvPr>
          <p:cNvSpPr/>
          <p:nvPr/>
        </p:nvSpPr>
        <p:spPr>
          <a:xfrm>
            <a:off x="5943600" y="2157370"/>
            <a:ext cx="3180951" cy="2074920"/>
          </a:xfrm>
          <a:custGeom>
            <a:avLst/>
            <a:gdLst/>
            <a:ahLst/>
            <a:cxnLst/>
            <a:rect l="l" t="t" r="r" b="b"/>
            <a:pathLst>
              <a:path w="3180951" h="2074920">
                <a:moveTo>
                  <a:pt x="0" y="0"/>
                </a:moveTo>
                <a:lnTo>
                  <a:pt x="3180951" y="0"/>
                </a:lnTo>
                <a:lnTo>
                  <a:pt x="3180951" y="2074920"/>
                </a:lnTo>
                <a:lnTo>
                  <a:pt x="0" y="2074920"/>
                </a:lnTo>
                <a:lnTo>
                  <a:pt x="0" y="0"/>
                </a:lnTo>
                <a:close/>
              </a:path>
            </a:pathLst>
          </a:custGeom>
          <a:blipFill>
            <a:blip r:embed="rId5"/>
            <a:stretch>
              <a:fillRect t="-2990" r="-38262" b="-2990"/>
            </a:stretch>
          </a:blipFill>
        </p:spPr>
        <p:txBody>
          <a:bodyPr/>
          <a:lstStyle/>
          <a:p>
            <a:endParaRPr lang="en-US"/>
          </a:p>
        </p:txBody>
      </p:sp>
      <p:sp>
        <p:nvSpPr>
          <p:cNvPr id="12" name="Freeform 5" descr="OU Carers Scholarship Open for Applications Until End of Month">
            <a:extLst>
              <a:ext uri="{FF2B5EF4-FFF2-40B4-BE49-F238E27FC236}">
                <a16:creationId xmlns:a16="http://schemas.microsoft.com/office/drawing/2014/main" id="{A720C915-2606-F7B9-2AF0-2431E2FA198A}"/>
              </a:ext>
            </a:extLst>
          </p:cNvPr>
          <p:cNvSpPr/>
          <p:nvPr/>
        </p:nvSpPr>
        <p:spPr>
          <a:xfrm>
            <a:off x="8610600" y="2971320"/>
            <a:ext cx="3307961" cy="1986770"/>
          </a:xfrm>
          <a:custGeom>
            <a:avLst/>
            <a:gdLst/>
            <a:ahLst/>
            <a:cxnLst/>
            <a:rect l="l" t="t" r="r" b="b"/>
            <a:pathLst>
              <a:path w="4024089" h="2238399">
                <a:moveTo>
                  <a:pt x="0" y="0"/>
                </a:moveTo>
                <a:lnTo>
                  <a:pt x="4024089" y="0"/>
                </a:lnTo>
                <a:lnTo>
                  <a:pt x="4024089" y="2238400"/>
                </a:lnTo>
                <a:lnTo>
                  <a:pt x="0" y="22384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23826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709">
            <a:extLst>
              <a:ext uri="{FF2B5EF4-FFF2-40B4-BE49-F238E27FC236}">
                <a16:creationId xmlns:a16="http://schemas.microsoft.com/office/drawing/2014/main" id="{D7D91458-C591-4E6C-ADE9-EF7411FC863A}"/>
              </a:ext>
            </a:extLst>
          </p:cNvPr>
          <p:cNvSpPr txBox="1">
            <a:spLocks/>
          </p:cNvSpPr>
          <p:nvPr/>
        </p:nvSpPr>
        <p:spPr>
          <a:xfrm>
            <a:off x="7995222" y="6280466"/>
            <a:ext cx="612686" cy="637541"/>
          </a:xfrm>
          <a:prstGeom prst="rect">
            <a:avLst/>
          </a:prstGeom>
          <a:extLst>
            <a:ext uri="{C572A759-6A51-4108-AA02-DFA0A04FC94B}">
              <ma14:wrappingTextBoxFlag xmlns=""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pPr/>
              <a:t>8</a:t>
            </a:fld>
            <a:endParaRPr lang="en-US"/>
          </a:p>
        </p:txBody>
      </p:sp>
      <p:sp>
        <p:nvSpPr>
          <p:cNvPr id="6" name="TextBox 20">
            <a:extLst>
              <a:ext uri="{FF2B5EF4-FFF2-40B4-BE49-F238E27FC236}">
                <a16:creationId xmlns:a16="http://schemas.microsoft.com/office/drawing/2014/main" id="{B0B9671C-50DA-3F55-3BBD-5F860E1F1FA5}"/>
              </a:ext>
            </a:extLst>
          </p:cNvPr>
          <p:cNvSpPr txBox="1"/>
          <p:nvPr/>
        </p:nvSpPr>
        <p:spPr>
          <a:xfrm>
            <a:off x="781982" y="381000"/>
            <a:ext cx="5636154" cy="561566"/>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Our Passengers are People First</a:t>
            </a:r>
          </a:p>
        </p:txBody>
      </p:sp>
      <p:sp>
        <p:nvSpPr>
          <p:cNvPr id="18" name="TextBox 17">
            <a:extLst>
              <a:ext uri="{FF2B5EF4-FFF2-40B4-BE49-F238E27FC236}">
                <a16:creationId xmlns:a16="http://schemas.microsoft.com/office/drawing/2014/main" id="{C90A6916-5DB9-0942-9EF3-3F54DA37F940}"/>
              </a:ext>
            </a:extLst>
          </p:cNvPr>
          <p:cNvSpPr txBox="1"/>
          <p:nvPr/>
        </p:nvSpPr>
        <p:spPr>
          <a:xfrm>
            <a:off x="3352800" y="2057400"/>
            <a:ext cx="7086787" cy="658178"/>
          </a:xfrm>
          <a:prstGeom prst="rect">
            <a:avLst/>
          </a:prstGeom>
        </p:spPr>
        <p:txBody>
          <a:bodyPr lIns="0" tIns="0" rIns="0" bIns="0" rtlCol="0" anchor="t"/>
          <a:lstStyle/>
          <a:p>
            <a:pPr algn="ctr">
              <a:lnSpc>
                <a:spcPts val="3480"/>
              </a:lnSpc>
            </a:pPr>
            <a:r>
              <a:rPr lang="en-US" sz="2900" b="1" dirty="0">
                <a:solidFill>
                  <a:schemeClr val="bg1"/>
                </a:solidFill>
                <a:latin typeface="Calibri (MS) Bold"/>
                <a:ea typeface="Calibri (MS) Bold"/>
                <a:cs typeface="Calibri (MS) Bold"/>
                <a:sym typeface="Calibri (MS) Bold"/>
              </a:rPr>
              <a:t>See The Person, Not The Disability</a:t>
            </a:r>
          </a:p>
        </p:txBody>
      </p:sp>
      <p:grpSp>
        <p:nvGrpSpPr>
          <p:cNvPr id="19" name="Group 18">
            <a:extLst>
              <a:ext uri="{FF2B5EF4-FFF2-40B4-BE49-F238E27FC236}">
                <a16:creationId xmlns:a16="http://schemas.microsoft.com/office/drawing/2014/main" id="{A49CA820-546E-E0B5-7110-7C5E6595E415}"/>
              </a:ext>
            </a:extLst>
          </p:cNvPr>
          <p:cNvGrpSpPr/>
          <p:nvPr/>
        </p:nvGrpSpPr>
        <p:grpSpPr>
          <a:xfrm>
            <a:off x="2209800" y="2871788"/>
            <a:ext cx="8014770" cy="2541269"/>
            <a:chOff x="1007310" y="3176959"/>
            <a:chExt cx="8014770" cy="2541269"/>
          </a:xfrm>
        </p:grpSpPr>
        <p:sp>
          <p:nvSpPr>
            <p:cNvPr id="20" name="Freeform 2" descr="Finding Flexible Work as a Person with Disabilities | FlexJobs">
              <a:extLst>
                <a:ext uri="{FF2B5EF4-FFF2-40B4-BE49-F238E27FC236}">
                  <a16:creationId xmlns:a16="http://schemas.microsoft.com/office/drawing/2014/main" id="{F1BE2F79-E43D-6F5D-EE4A-1A5DA9BBDA06}"/>
                </a:ext>
              </a:extLst>
            </p:cNvPr>
            <p:cNvSpPr/>
            <p:nvPr/>
          </p:nvSpPr>
          <p:spPr>
            <a:xfrm>
              <a:off x="1007310" y="3176959"/>
              <a:ext cx="3389914" cy="2541269"/>
            </a:xfrm>
            <a:custGeom>
              <a:avLst/>
              <a:gdLst/>
              <a:ahLst/>
              <a:cxnLst/>
              <a:rect l="l" t="t" r="r" b="b"/>
              <a:pathLst>
                <a:path w="3389914" h="2541269">
                  <a:moveTo>
                    <a:pt x="0" y="0"/>
                  </a:moveTo>
                  <a:lnTo>
                    <a:pt x="3389914" y="0"/>
                  </a:lnTo>
                  <a:lnTo>
                    <a:pt x="3389914" y="2541269"/>
                  </a:lnTo>
                  <a:lnTo>
                    <a:pt x="0" y="2541269"/>
                  </a:lnTo>
                  <a:lnTo>
                    <a:pt x="0" y="0"/>
                  </a:lnTo>
                  <a:close/>
                </a:path>
              </a:pathLst>
            </a:custGeom>
            <a:blipFill>
              <a:blip r:embed="rId3"/>
              <a:stretch>
                <a:fillRect l="-27510" r="-22420"/>
              </a:stretch>
            </a:blipFill>
          </p:spPr>
          <p:txBody>
            <a:bodyPr/>
            <a:lstStyle/>
            <a:p>
              <a:endParaRPr lang="en-US"/>
            </a:p>
          </p:txBody>
        </p:sp>
        <p:sp>
          <p:nvSpPr>
            <p:cNvPr id="21" name="Freeform 3" descr="How Can Research Better Represent People with Disabilities? | Urban  Institute">
              <a:extLst>
                <a:ext uri="{FF2B5EF4-FFF2-40B4-BE49-F238E27FC236}">
                  <a16:creationId xmlns:a16="http://schemas.microsoft.com/office/drawing/2014/main" id="{FDCE5284-8A15-90A5-C9F4-C8EE01380EF0}"/>
                </a:ext>
              </a:extLst>
            </p:cNvPr>
            <p:cNvSpPr/>
            <p:nvPr/>
          </p:nvSpPr>
          <p:spPr>
            <a:xfrm>
              <a:off x="4594894" y="3176959"/>
              <a:ext cx="4427186" cy="2491829"/>
            </a:xfrm>
            <a:custGeom>
              <a:avLst/>
              <a:gdLst/>
              <a:ahLst/>
              <a:cxnLst/>
              <a:rect l="l" t="t" r="r" b="b"/>
              <a:pathLst>
                <a:path w="4427186" h="2491829">
                  <a:moveTo>
                    <a:pt x="0" y="0"/>
                  </a:moveTo>
                  <a:lnTo>
                    <a:pt x="4427186" y="0"/>
                  </a:lnTo>
                  <a:lnTo>
                    <a:pt x="4427186" y="2491829"/>
                  </a:lnTo>
                  <a:lnTo>
                    <a:pt x="0" y="2491829"/>
                  </a:lnTo>
                  <a:lnTo>
                    <a:pt x="0" y="0"/>
                  </a:lnTo>
                  <a:close/>
                </a:path>
              </a:pathLst>
            </a:custGeom>
            <a:blipFill>
              <a:blip r:embed="rId4"/>
              <a:stretch>
                <a:fillRect b="-14"/>
              </a:stretch>
            </a:blipFill>
          </p:spPr>
          <p:txBody>
            <a:bodyPr/>
            <a:lstStyle/>
            <a:p>
              <a:endParaRPr lang="en-US"/>
            </a:p>
          </p:txBody>
        </p:sp>
      </p:grpSp>
    </p:spTree>
    <p:extLst>
      <p:ext uri="{BB962C8B-B14F-4D97-AF65-F5344CB8AC3E}">
        <p14:creationId xmlns:p14="http://schemas.microsoft.com/office/powerpoint/2010/main" val="301636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
            <a:extLst>
              <a:ext uri="{FF2B5EF4-FFF2-40B4-BE49-F238E27FC236}">
                <a16:creationId xmlns:a16="http://schemas.microsoft.com/office/drawing/2014/main" id="{E34C8867-E306-8C33-F99B-BDA5E553A09A}"/>
              </a:ext>
            </a:extLst>
          </p:cNvPr>
          <p:cNvGrpSpPr/>
          <p:nvPr/>
        </p:nvGrpSpPr>
        <p:grpSpPr>
          <a:xfrm>
            <a:off x="609600" y="529372"/>
            <a:ext cx="6124557" cy="556481"/>
            <a:chOff x="0" y="0"/>
            <a:chExt cx="8166076" cy="741975"/>
          </a:xfrm>
        </p:grpSpPr>
        <p:sp>
          <p:nvSpPr>
            <p:cNvPr id="9" name="Freeform 21">
              <a:extLst>
                <a:ext uri="{FF2B5EF4-FFF2-40B4-BE49-F238E27FC236}">
                  <a16:creationId xmlns:a16="http://schemas.microsoft.com/office/drawing/2014/main" id="{22D2E65E-BF4F-A248-B278-B95F8FBD8F5E}"/>
                </a:ext>
              </a:extLst>
            </p:cNvPr>
            <p:cNvSpPr/>
            <p:nvPr/>
          </p:nvSpPr>
          <p:spPr>
            <a:xfrm>
              <a:off x="0" y="0"/>
              <a:ext cx="8166076" cy="741975"/>
            </a:xfrm>
            <a:custGeom>
              <a:avLst/>
              <a:gdLst/>
              <a:ahLst/>
              <a:cxnLst/>
              <a:rect l="l" t="t" r="r" b="b"/>
              <a:pathLst>
                <a:path w="8166076" h="741975">
                  <a:moveTo>
                    <a:pt x="0" y="0"/>
                  </a:moveTo>
                  <a:lnTo>
                    <a:pt x="8166076" y="0"/>
                  </a:lnTo>
                  <a:lnTo>
                    <a:pt x="8166076" y="741975"/>
                  </a:lnTo>
                  <a:lnTo>
                    <a:pt x="0" y="741975"/>
                  </a:lnTo>
                  <a:close/>
                </a:path>
              </a:pathLst>
            </a:custGeom>
            <a:solidFill>
              <a:srgbClr val="000000">
                <a:alpha val="0"/>
              </a:srgbClr>
            </a:solidFill>
          </p:spPr>
          <p:txBody>
            <a:bodyPr/>
            <a:lstStyle/>
            <a:p>
              <a:endParaRPr lang="en-US" dirty="0"/>
            </a:p>
          </p:txBody>
        </p:sp>
        <p:sp>
          <p:nvSpPr>
            <p:cNvPr id="15" name="TextBox 22">
              <a:extLst>
                <a:ext uri="{FF2B5EF4-FFF2-40B4-BE49-F238E27FC236}">
                  <a16:creationId xmlns:a16="http://schemas.microsoft.com/office/drawing/2014/main" id="{FCDB78AC-0982-569E-664E-456C3DB6D888}"/>
                </a:ext>
              </a:extLst>
            </p:cNvPr>
            <p:cNvSpPr txBox="1"/>
            <p:nvPr/>
          </p:nvSpPr>
          <p:spPr>
            <a:xfrm>
              <a:off x="0" y="-57150"/>
              <a:ext cx="8166076" cy="799125"/>
            </a:xfrm>
            <a:prstGeom prst="rect">
              <a:avLst/>
            </a:prstGeom>
          </p:spPr>
          <p:txBody>
            <a:bodyPr lIns="0" tIns="0" rIns="0" bIns="0" rtlCol="0" anchor="t"/>
            <a:lstStyle/>
            <a:p>
              <a:pPr algn="l">
                <a:lnSpc>
                  <a:spcPts val="3120"/>
                </a:lnSpc>
              </a:pPr>
              <a:r>
                <a:rPr lang="en-US" sz="2600" b="1" spc="0" dirty="0">
                  <a:solidFill>
                    <a:srgbClr val="32358E"/>
                  </a:solidFill>
                  <a:latin typeface="Calibri (MS) Bold"/>
                  <a:ea typeface="Calibri (MS) Bold"/>
                  <a:cs typeface="Calibri (MS) Bold"/>
                  <a:sym typeface="Calibri (MS) Bold"/>
                </a:rPr>
                <a:t>Our Passengers are People First</a:t>
              </a:r>
            </a:p>
          </p:txBody>
        </p:sp>
      </p:grpSp>
      <p:sp>
        <p:nvSpPr>
          <p:cNvPr id="19" name="TextBox 10">
            <a:extLst>
              <a:ext uri="{FF2B5EF4-FFF2-40B4-BE49-F238E27FC236}">
                <a16:creationId xmlns:a16="http://schemas.microsoft.com/office/drawing/2014/main" id="{1FFBEF29-1808-C31D-313A-EFC4AAB804F3}"/>
              </a:ext>
            </a:extLst>
          </p:cNvPr>
          <p:cNvSpPr txBox="1"/>
          <p:nvPr/>
        </p:nvSpPr>
        <p:spPr>
          <a:xfrm>
            <a:off x="3276600" y="1676400"/>
            <a:ext cx="2759456" cy="422529"/>
          </a:xfrm>
          <a:prstGeom prst="rect">
            <a:avLst/>
          </a:prstGeom>
        </p:spPr>
        <p:txBody>
          <a:bodyPr lIns="0" tIns="0" rIns="0" bIns="0" rtlCol="0" anchor="t"/>
          <a:lstStyle/>
          <a:p>
            <a:pPr algn="l">
              <a:lnSpc>
                <a:spcPts val="2279"/>
              </a:lnSpc>
            </a:pPr>
            <a:r>
              <a:rPr lang="en-US" sz="1899" b="1" dirty="0">
                <a:solidFill>
                  <a:srgbClr val="000000"/>
                </a:solidFill>
                <a:latin typeface="Calibri (MS) Bold"/>
                <a:ea typeface="Calibri (MS) Bold"/>
                <a:cs typeface="Calibri (MS) Bold"/>
                <a:sym typeface="Calibri (MS) Bold"/>
              </a:rPr>
              <a:t>What is a handicap?</a:t>
            </a:r>
          </a:p>
        </p:txBody>
      </p:sp>
      <p:sp>
        <p:nvSpPr>
          <p:cNvPr id="20" name="TextBox 4">
            <a:extLst>
              <a:ext uri="{FF2B5EF4-FFF2-40B4-BE49-F238E27FC236}">
                <a16:creationId xmlns:a16="http://schemas.microsoft.com/office/drawing/2014/main" id="{23B13AF5-3C2D-23AF-95EC-C5FFBF94DD91}"/>
              </a:ext>
            </a:extLst>
          </p:cNvPr>
          <p:cNvSpPr txBox="1"/>
          <p:nvPr/>
        </p:nvSpPr>
        <p:spPr>
          <a:xfrm>
            <a:off x="990600" y="2209800"/>
            <a:ext cx="8151861" cy="2122494"/>
          </a:xfrm>
          <a:prstGeom prst="rect">
            <a:avLst/>
          </a:prstGeom>
        </p:spPr>
        <p:txBody>
          <a:bodyPr lIns="0" tIns="0" rIns="0" bIns="0" rtlCol="0" anchor="t"/>
          <a:lstStyle/>
          <a:p>
            <a:pPr algn="l">
              <a:lnSpc>
                <a:spcPts val="2279"/>
              </a:lnSpc>
            </a:pPr>
            <a:r>
              <a:rPr lang="en-US" sz="1899" i="1" u="sng" dirty="0">
                <a:solidFill>
                  <a:srgbClr val="000000"/>
                </a:solidFill>
                <a:latin typeface="Calibri (MS) Italics"/>
                <a:ea typeface="Calibri (MS) Italics"/>
                <a:cs typeface="Calibri (MS) Italics"/>
                <a:sym typeface="Calibri (MS) Italics"/>
              </a:rPr>
              <a:t>Handicap</a:t>
            </a:r>
            <a:r>
              <a:rPr lang="en-US" sz="1899" i="1" dirty="0">
                <a:solidFill>
                  <a:srgbClr val="000000"/>
                </a:solidFill>
                <a:latin typeface="Calibri (MS) Italics"/>
                <a:ea typeface="Calibri (MS) Italics"/>
                <a:cs typeface="Calibri (MS) Italics"/>
                <a:sym typeface="Calibri (MS) Italics"/>
              </a:rPr>
              <a:t>: A barrier that prevents individuals with a disability from enjoying the same opportunities that are available to persons without disabilities.</a:t>
            </a:r>
          </a:p>
          <a:p>
            <a:pPr algn="l">
              <a:lnSpc>
                <a:spcPts val="2279"/>
              </a:lnSpc>
            </a:pPr>
            <a:endParaRPr lang="en-US" sz="1899" i="1" dirty="0">
              <a:solidFill>
                <a:srgbClr val="000000"/>
              </a:solidFill>
              <a:latin typeface="Calibri (MS) Italics"/>
              <a:ea typeface="Calibri (MS) Italics"/>
              <a:cs typeface="Calibri (MS) Italics"/>
              <a:sym typeface="Calibri (MS) Italics"/>
            </a:endParaRP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Handicap can also be used when describing a situation such as ”the stairs are a handicap for someone who cannot climb stairs.”</a:t>
            </a:r>
          </a:p>
          <a:p>
            <a:pPr algn="l">
              <a:lnSpc>
                <a:spcPts val="2279"/>
              </a:lnSpc>
            </a:pPr>
            <a:endParaRPr lang="en-US" sz="1899" dirty="0">
              <a:solidFill>
                <a:srgbClr val="000000"/>
              </a:solidFill>
              <a:latin typeface="Calibri (MS)"/>
              <a:ea typeface="Calibri (MS)"/>
              <a:cs typeface="Calibri (MS)"/>
              <a:sym typeface="Calibri (MS)"/>
            </a:endParaRPr>
          </a:p>
          <a:p>
            <a:pPr marL="410209" lvl="1" indent="-205105" algn="l">
              <a:lnSpc>
                <a:spcPts val="2279"/>
              </a:lnSpc>
              <a:buFont typeface="Arial"/>
              <a:buChar char="•"/>
            </a:pPr>
            <a:r>
              <a:rPr lang="en-US" sz="1899" dirty="0">
                <a:solidFill>
                  <a:srgbClr val="000000"/>
                </a:solidFill>
                <a:latin typeface="Calibri (MS)"/>
                <a:ea typeface="Calibri (MS)"/>
                <a:cs typeface="Calibri (MS)"/>
                <a:sym typeface="Calibri (MS)"/>
              </a:rPr>
              <a:t>This term DOES NOT describe a person with a disability.</a:t>
            </a:r>
          </a:p>
        </p:txBody>
      </p:sp>
      <p:grpSp>
        <p:nvGrpSpPr>
          <p:cNvPr id="21" name="Group 20">
            <a:extLst>
              <a:ext uri="{FF2B5EF4-FFF2-40B4-BE49-F238E27FC236}">
                <a16:creationId xmlns:a16="http://schemas.microsoft.com/office/drawing/2014/main" id="{C9FD7013-8207-5559-1465-23CE2E36E30E}"/>
              </a:ext>
            </a:extLst>
          </p:cNvPr>
          <p:cNvGrpSpPr/>
          <p:nvPr/>
        </p:nvGrpSpPr>
        <p:grpSpPr>
          <a:xfrm>
            <a:off x="827458" y="4456285"/>
            <a:ext cx="8478143" cy="1999911"/>
            <a:chOff x="675927" y="4475925"/>
            <a:chExt cx="8478143" cy="1999911"/>
          </a:xfrm>
        </p:grpSpPr>
        <p:sp>
          <p:nvSpPr>
            <p:cNvPr id="22" name="Freeform 5" descr="Common Issues and Barriers to Access - Accessibility at UB - University at  Buffalo">
              <a:extLst>
                <a:ext uri="{FF2B5EF4-FFF2-40B4-BE49-F238E27FC236}">
                  <a16:creationId xmlns:a16="http://schemas.microsoft.com/office/drawing/2014/main" id="{2A9DAF59-25A4-7235-5528-156CA234414E}"/>
                </a:ext>
              </a:extLst>
            </p:cNvPr>
            <p:cNvSpPr/>
            <p:nvPr/>
          </p:nvSpPr>
          <p:spPr>
            <a:xfrm>
              <a:off x="6457865" y="4475925"/>
              <a:ext cx="2696205" cy="1999911"/>
            </a:xfrm>
            <a:custGeom>
              <a:avLst/>
              <a:gdLst/>
              <a:ahLst/>
              <a:cxnLst/>
              <a:rect l="l" t="t" r="r" b="b"/>
              <a:pathLst>
                <a:path w="2696205" h="1999911">
                  <a:moveTo>
                    <a:pt x="0" y="0"/>
                  </a:moveTo>
                  <a:lnTo>
                    <a:pt x="2696204" y="0"/>
                  </a:lnTo>
                  <a:lnTo>
                    <a:pt x="2696204" y="1999912"/>
                  </a:lnTo>
                  <a:lnTo>
                    <a:pt x="0" y="1999912"/>
                  </a:lnTo>
                  <a:lnTo>
                    <a:pt x="0" y="0"/>
                  </a:lnTo>
                  <a:close/>
                </a:path>
              </a:pathLst>
            </a:custGeom>
            <a:blipFill>
              <a:blip r:embed="rId3"/>
              <a:stretch>
                <a:fillRect l="-27524"/>
              </a:stretch>
            </a:blipFill>
          </p:spPr>
          <p:txBody>
            <a:bodyPr/>
            <a:lstStyle/>
            <a:p>
              <a:endParaRPr lang="en-US"/>
            </a:p>
          </p:txBody>
        </p:sp>
        <p:sp>
          <p:nvSpPr>
            <p:cNvPr id="23" name="Freeform 6" descr="8 Common Barriers for Users of Wheelchairs | TekWay | StrongGo - Tactile  Warning Systems">
              <a:extLst>
                <a:ext uri="{FF2B5EF4-FFF2-40B4-BE49-F238E27FC236}">
                  <a16:creationId xmlns:a16="http://schemas.microsoft.com/office/drawing/2014/main" id="{F4C5CEB2-2A0A-5A7C-AB5D-81F4A9E49195}"/>
                </a:ext>
              </a:extLst>
            </p:cNvPr>
            <p:cNvSpPr/>
            <p:nvPr/>
          </p:nvSpPr>
          <p:spPr>
            <a:xfrm>
              <a:off x="2942769" y="4475925"/>
              <a:ext cx="3310058" cy="1999911"/>
            </a:xfrm>
            <a:custGeom>
              <a:avLst/>
              <a:gdLst/>
              <a:ahLst/>
              <a:cxnLst/>
              <a:rect l="l" t="t" r="r" b="b"/>
              <a:pathLst>
                <a:path w="3310058" h="1999911">
                  <a:moveTo>
                    <a:pt x="0" y="0"/>
                  </a:moveTo>
                  <a:lnTo>
                    <a:pt x="3310058" y="0"/>
                  </a:lnTo>
                  <a:lnTo>
                    <a:pt x="3310058" y="1999912"/>
                  </a:lnTo>
                  <a:lnTo>
                    <a:pt x="0" y="1999912"/>
                  </a:lnTo>
                  <a:lnTo>
                    <a:pt x="0" y="0"/>
                  </a:lnTo>
                  <a:close/>
                </a:path>
              </a:pathLst>
            </a:custGeom>
            <a:blipFill>
              <a:blip r:embed="rId4"/>
              <a:stretch>
                <a:fillRect b="-10340"/>
              </a:stretch>
            </a:blipFill>
          </p:spPr>
          <p:txBody>
            <a:bodyPr/>
            <a:lstStyle/>
            <a:p>
              <a:endParaRPr lang="en-US"/>
            </a:p>
          </p:txBody>
        </p:sp>
        <p:sp>
          <p:nvSpPr>
            <p:cNvPr id="24" name="Freeform 7" descr="Handicapped Child At Play Sign , SKU: K-6258">
              <a:extLst>
                <a:ext uri="{FF2B5EF4-FFF2-40B4-BE49-F238E27FC236}">
                  <a16:creationId xmlns:a16="http://schemas.microsoft.com/office/drawing/2014/main" id="{76443986-CE36-9D7D-E990-991A84BAB970}"/>
                </a:ext>
              </a:extLst>
            </p:cNvPr>
            <p:cNvSpPr/>
            <p:nvPr/>
          </p:nvSpPr>
          <p:spPr>
            <a:xfrm>
              <a:off x="675927" y="4475925"/>
              <a:ext cx="1974405" cy="1974405"/>
            </a:xfrm>
            <a:custGeom>
              <a:avLst/>
              <a:gdLst/>
              <a:ahLst/>
              <a:cxnLst/>
              <a:rect l="l" t="t" r="r" b="b"/>
              <a:pathLst>
                <a:path w="1974405" h="1974405">
                  <a:moveTo>
                    <a:pt x="0" y="0"/>
                  </a:moveTo>
                  <a:lnTo>
                    <a:pt x="1974405" y="0"/>
                  </a:lnTo>
                  <a:lnTo>
                    <a:pt x="1974405" y="1974405"/>
                  </a:lnTo>
                  <a:lnTo>
                    <a:pt x="0" y="1974405"/>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702839744"/>
      </p:ext>
    </p:extLst>
  </p:cSld>
  <p:clrMapOvr>
    <a:masterClrMapping/>
  </p:clrMapOvr>
</p:sld>
</file>

<file path=ppt/theme/theme1.xml><?xml version="1.0" encoding="utf-8"?>
<a:theme xmlns:a="http://schemas.openxmlformats.org/drawingml/2006/main" name="LTA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TAP Slides" id="{898F8A8F-61A2-1B4F-8D63-945F9A464AA3}" vid="{338B4FF5-9B73-ED4B-9F9D-FC9326BB2D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24CED8052376449B4C5AE5E0AA404E" ma:contentTypeVersion="12" ma:contentTypeDescription="Create a new document." ma:contentTypeScope="" ma:versionID="b83e01a132e4ae91083511f3a25efd26">
  <xsd:schema xmlns:xsd="http://www.w3.org/2001/XMLSchema" xmlns:xs="http://www.w3.org/2001/XMLSchema" xmlns:p="http://schemas.microsoft.com/office/2006/metadata/properties" xmlns:ns2="5a790cc8-7356-449e-a79a-7820d348e81a" xmlns:ns3="9a14c9c3-329c-4e74-beca-2e92a4782fd9" targetNamespace="http://schemas.microsoft.com/office/2006/metadata/properties" ma:root="true" ma:fieldsID="a82c428f67f6ea8abb0d9623f7a8cc45" ns2:_="" ns3:_="">
    <xsd:import namespace="5a790cc8-7356-449e-a79a-7820d348e81a"/>
    <xsd:import namespace="9a14c9c3-329c-4e74-beca-2e92a4782f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790cc8-7356-449e-a79a-7820d348e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14c9c3-329c-4e74-beca-2e92a4782f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F2F78E-C0ED-48EB-AAE1-2B3BAD2EED13}">
  <ds:schemaRefs>
    <ds:schemaRef ds:uri="http://purl.org/dc/terms/"/>
    <ds:schemaRef ds:uri="http://purl.org/dc/elements/1.1/"/>
    <ds:schemaRef ds:uri="http://schemas.microsoft.com/office/infopath/2007/PartnerControls"/>
    <ds:schemaRef ds:uri="http://www.w3.org/XML/1998/namespace"/>
    <ds:schemaRef ds:uri="9a14c9c3-329c-4e74-beca-2e92a4782fd9"/>
    <ds:schemaRef ds:uri="http://purl.org/dc/dcmitype/"/>
    <ds:schemaRef ds:uri="http://schemas.microsoft.com/office/2006/metadata/properties"/>
    <ds:schemaRef ds:uri="http://schemas.microsoft.com/office/2006/documentManagement/types"/>
    <ds:schemaRef ds:uri="http://schemas.openxmlformats.org/package/2006/metadata/core-properties"/>
    <ds:schemaRef ds:uri="5a790cc8-7356-449e-a79a-7820d348e81a"/>
  </ds:schemaRefs>
</ds:datastoreItem>
</file>

<file path=customXml/itemProps2.xml><?xml version="1.0" encoding="utf-8"?>
<ds:datastoreItem xmlns:ds="http://schemas.openxmlformats.org/officeDocument/2006/customXml" ds:itemID="{E01C0C3B-F4BC-40FC-B0FF-48A2595E86E4}">
  <ds:schemaRefs>
    <ds:schemaRef ds:uri="http://schemas.microsoft.com/sharepoint/v3/contenttype/forms"/>
  </ds:schemaRefs>
</ds:datastoreItem>
</file>

<file path=customXml/itemProps3.xml><?xml version="1.0" encoding="utf-8"?>
<ds:datastoreItem xmlns:ds="http://schemas.openxmlformats.org/officeDocument/2006/customXml" ds:itemID="{220F4CFD-96CB-4CDE-AF9C-60DF726FF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790cc8-7356-449e-a79a-7820d348e81a"/>
    <ds:schemaRef ds:uri="9a14c9c3-329c-4e74-beca-2e92a4782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LTAP Slide</Template>
  <TotalTime>13988</TotalTime>
  <Words>3024</Words>
  <Application>Microsoft Office PowerPoint</Application>
  <PresentationFormat>Widescreen</PresentationFormat>
  <Paragraphs>291</Paragraphs>
  <Slides>23</Slides>
  <Notes>23</Notes>
  <HiddenSlides>0</HiddenSlides>
  <MMClips>4</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LTAP Slide</vt:lpstr>
      <vt:lpstr>Passenger Assistance Safety &amp; Sensitivity (PASS) 8.0 </vt:lpstr>
      <vt:lpstr>Housekeeping</vt:lpstr>
      <vt:lpstr>Program Contents</vt:lpstr>
      <vt:lpstr>Communicating with Your Passengers</vt:lpstr>
      <vt:lpstr>Communicating With Your Passengers</vt:lpstr>
      <vt:lpstr>Communicating With Your Passengers</vt:lpstr>
      <vt:lpstr>Communicating With Your Passengers</vt:lpstr>
      <vt:lpstr>PowerPoint Presentation</vt:lpstr>
      <vt:lpstr>PowerPoint Presentation</vt:lpstr>
      <vt:lpstr>PowerPoint Presentation</vt:lpstr>
      <vt:lpstr>Our Passengers are People First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Americans With Disabilities Act (ADA)</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Ellen Rice</dc:creator>
  <cp:lastModifiedBy>Lowder, Ann</cp:lastModifiedBy>
  <cp:revision>106</cp:revision>
  <cp:lastPrinted>2025-11-10T20:23:17Z</cp:lastPrinted>
  <dcterms:created xsi:type="dcterms:W3CDTF">2021-02-06T04:01:41Z</dcterms:created>
  <dcterms:modified xsi:type="dcterms:W3CDTF">2025-11-13T16:49:20Z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2020-04-14T00:00:00Z</vt:filetime>
  </property>
  <property fmtid="{D5CDD505-2E9C-101B-9397-08002B2CF9AE}" pid="3" name="Creator">
    <vt:lpwstr>Adobe InDesign 15.0 (Macintosh)</vt:lpwstr>
  </property>
  <property fmtid="{D5CDD505-2E9C-101B-9397-08002B2CF9AE}" pid="4" name="LastSaved">
    <vt:filetime>2020-04-14T00:00:00Z</vt:filetime>
  </property>
  <property fmtid="{D5CDD505-2E9C-101B-9397-08002B2CF9AE}" pid="5" name="ContentTypeId">
    <vt:lpwstr>0x010100C124CED8052376449B4C5AE5E0AA404E</vt:lpwstr>
  </property>
</Properties>
</file>