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72"/>
  </p:notesMasterIdLst>
  <p:sldIdLst>
    <p:sldId id="256" r:id="rId5"/>
    <p:sldId id="318" r:id="rId6"/>
    <p:sldId id="338" r:id="rId7"/>
    <p:sldId id="337" r:id="rId8"/>
    <p:sldId id="339" r:id="rId9"/>
    <p:sldId id="266" r:id="rId10"/>
    <p:sldId id="267" r:id="rId11"/>
    <p:sldId id="268" r:id="rId12"/>
    <p:sldId id="269" r:id="rId13"/>
    <p:sldId id="759" r:id="rId14"/>
    <p:sldId id="263" r:id="rId15"/>
    <p:sldId id="264"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3" r:id="rId30"/>
    <p:sldId id="285" r:id="rId31"/>
    <p:sldId id="286" r:id="rId32"/>
    <p:sldId id="715" r:id="rId33"/>
    <p:sldId id="716" r:id="rId34"/>
    <p:sldId id="717" r:id="rId35"/>
    <p:sldId id="718" r:id="rId36"/>
    <p:sldId id="719" r:id="rId37"/>
    <p:sldId id="720" r:id="rId38"/>
    <p:sldId id="721" r:id="rId39"/>
    <p:sldId id="722" r:id="rId40"/>
    <p:sldId id="723" r:id="rId41"/>
    <p:sldId id="724" r:id="rId42"/>
    <p:sldId id="725" r:id="rId43"/>
    <p:sldId id="726" r:id="rId44"/>
    <p:sldId id="727" r:id="rId45"/>
    <p:sldId id="728" r:id="rId46"/>
    <p:sldId id="729" r:id="rId47"/>
    <p:sldId id="730" r:id="rId48"/>
    <p:sldId id="731" r:id="rId49"/>
    <p:sldId id="732" r:id="rId50"/>
    <p:sldId id="733" r:id="rId51"/>
    <p:sldId id="734" r:id="rId52"/>
    <p:sldId id="735" r:id="rId53"/>
    <p:sldId id="736" r:id="rId54"/>
    <p:sldId id="737" r:id="rId55"/>
    <p:sldId id="738" r:id="rId56"/>
    <p:sldId id="739" r:id="rId57"/>
    <p:sldId id="742" r:id="rId58"/>
    <p:sldId id="743" r:id="rId59"/>
    <p:sldId id="744" r:id="rId60"/>
    <p:sldId id="745" r:id="rId61"/>
    <p:sldId id="746" r:id="rId62"/>
    <p:sldId id="747" r:id="rId63"/>
    <p:sldId id="748" r:id="rId64"/>
    <p:sldId id="749" r:id="rId65"/>
    <p:sldId id="750" r:id="rId66"/>
    <p:sldId id="753" r:id="rId67"/>
    <p:sldId id="755" r:id="rId68"/>
    <p:sldId id="756" r:id="rId69"/>
    <p:sldId id="757" r:id="rId70"/>
    <p:sldId id="758"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7EEECE-BE14-CD46-B7D7-E2DFD1599413}">
          <p14:sldIdLst>
            <p14:sldId id="256"/>
            <p14:sldId id="318"/>
            <p14:sldId id="338"/>
            <p14:sldId id="337"/>
            <p14:sldId id="339"/>
            <p14:sldId id="266"/>
            <p14:sldId id="267"/>
            <p14:sldId id="268"/>
            <p14:sldId id="269"/>
            <p14:sldId id="759"/>
            <p14:sldId id="263"/>
            <p14:sldId id="264"/>
            <p14:sldId id="270"/>
            <p14:sldId id="272"/>
            <p14:sldId id="273"/>
            <p14:sldId id="274"/>
            <p14:sldId id="275"/>
            <p14:sldId id="276"/>
            <p14:sldId id="277"/>
            <p14:sldId id="278"/>
            <p14:sldId id="279"/>
            <p14:sldId id="280"/>
            <p14:sldId id="281"/>
            <p14:sldId id="282"/>
            <p14:sldId id="284"/>
            <p14:sldId id="283"/>
            <p14:sldId id="285"/>
            <p14:sldId id="286"/>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2"/>
            <p14:sldId id="743"/>
            <p14:sldId id="744"/>
            <p14:sldId id="745"/>
            <p14:sldId id="746"/>
            <p14:sldId id="747"/>
            <p14:sldId id="748"/>
            <p14:sldId id="749"/>
            <p14:sldId id="750"/>
            <p14:sldId id="753"/>
            <p14:sldId id="755"/>
            <p14:sldId id="756"/>
            <p14:sldId id="757"/>
            <p14:sldId id="758"/>
          </p14:sldIdLst>
        </p14:section>
        <p14:section name="Untitled Section" id="{F577FC09-9D77-4E4B-B812-592CEAD4E0E6}">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BA"/>
    <a:srgbClr val="DDE5ED"/>
    <a:srgbClr val="73CBF2"/>
    <a:srgbClr val="003459"/>
    <a:srgbClr val="005D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940"/>
    <p:restoredTop sz="93784" autoAdjust="0"/>
  </p:normalViewPr>
  <p:slideViewPr>
    <p:cSldViewPr>
      <p:cViewPr varScale="1">
        <p:scale>
          <a:sx n="85" d="100"/>
          <a:sy n="85" d="100"/>
        </p:scale>
        <p:origin x="917" y="53"/>
      </p:cViewPr>
      <p:guideLst>
        <p:guide orient="horz" pos="2880"/>
        <p:guide pos="2160"/>
      </p:guideLst>
    </p:cSldViewPr>
  </p:slideViewPr>
  <p:notesTextViewPr>
    <p:cViewPr>
      <p:scale>
        <a:sx n="3" d="2"/>
        <a:sy n="3" d="2"/>
      </p:scale>
      <p:origin x="0" y="0"/>
    </p:cViewPr>
  </p:notesTextViewPr>
  <p:sorterViewPr>
    <p:cViewPr varScale="1">
      <p:scale>
        <a:sx n="100" d="100"/>
        <a:sy n="100" d="100"/>
      </p:scale>
      <p:origin x="0" y="-17616"/>
    </p:cViewPr>
  </p:sorterViewPr>
  <p:notesViewPr>
    <p:cSldViewPr>
      <p:cViewPr varScale="1">
        <p:scale>
          <a:sx n="65" d="100"/>
          <a:sy n="65" d="100"/>
        </p:scale>
        <p:origin x="1308"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9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734" y="1"/>
            <a:ext cx="3037840" cy="466972"/>
          </a:xfrm>
          <a:prstGeom prst="rect">
            <a:avLst/>
          </a:prstGeom>
        </p:spPr>
        <p:txBody>
          <a:bodyPr vert="horz" lIns="91440" tIns="45720" rIns="91440" bIns="45720" rtlCol="0"/>
          <a:lstStyle>
            <a:lvl1pPr algn="r">
              <a:defRPr sz="1200"/>
            </a:lvl1pPr>
          </a:lstStyle>
          <a:p>
            <a:fld id="{5C71477F-02E6-4F5A-AB07-9676725D5BAA}" type="datetimeFigureOut">
              <a:rPr lang="en-US" smtClean="0"/>
              <a:t>8/4/2023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29"/>
            <a:ext cx="3037840" cy="4669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29429"/>
            <a:ext cx="3037840" cy="466971"/>
          </a:xfrm>
          <a:prstGeom prst="rect">
            <a:avLst/>
          </a:prstGeom>
        </p:spPr>
        <p:txBody>
          <a:bodyPr vert="horz" lIns="91440" tIns="45720" rIns="91440" bIns="45720" rtlCol="0" anchor="b"/>
          <a:lstStyle>
            <a:lvl1pPr algn="r">
              <a:defRPr sz="1200"/>
            </a:lvl1pPr>
          </a:lstStyle>
          <a:p>
            <a:fld id="{1B68A547-F7AC-483A-9A36-9690506AB0D0}" type="slidenum">
              <a:rPr lang="en-US" smtClean="0"/>
              <a:t>‹#›</a:t>
            </a:fld>
            <a:endParaRPr lang="en-US"/>
          </a:p>
        </p:txBody>
      </p:sp>
    </p:spTree>
    <p:extLst>
      <p:ext uri="{BB962C8B-B14F-4D97-AF65-F5344CB8AC3E}">
        <p14:creationId xmlns:p14="http://schemas.microsoft.com/office/powerpoint/2010/main" val="57555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riving-tests.org/beginner-drivers/killer-curves-how-to-stay-safe-while-driving-on-curvy-road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dc.gov/niosh/motorvehicle/topics/driverfatigue/default.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cdc.gov/niosh/motorvehicle/ncmvs/newsletter/ncmvsnewsletterv4n2.html#1"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first session of Coaching the Van Driver 4.  The intent of this course is to refine and build on your skills as an experienced driver.  </a:t>
            </a:r>
          </a:p>
          <a:p>
            <a:endParaRPr lang="en-US" dirty="0"/>
          </a:p>
          <a:p>
            <a:r>
              <a:rPr lang="en-US" dirty="0"/>
              <a:t>Since this is not a lecture course, your input and participation are essential .  </a:t>
            </a: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a:t>
            </a:fld>
            <a:endParaRPr lang="en-US"/>
          </a:p>
        </p:txBody>
      </p:sp>
    </p:spTree>
    <p:extLst>
      <p:ext uri="{BB962C8B-B14F-4D97-AF65-F5344CB8AC3E}">
        <p14:creationId xmlns:p14="http://schemas.microsoft.com/office/powerpoint/2010/main" val="361644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10</a:t>
            </a:fld>
            <a:endParaRPr lang="en-US"/>
          </a:p>
        </p:txBody>
      </p:sp>
    </p:spTree>
    <p:extLst>
      <p:ext uri="{BB962C8B-B14F-4D97-AF65-F5344CB8AC3E}">
        <p14:creationId xmlns:p14="http://schemas.microsoft.com/office/powerpoint/2010/main" val="340242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out of the Ford Transits 2021 owners manual.  Just a lot of emojis to reference if they pop up on your dashboard.</a:t>
            </a:r>
          </a:p>
        </p:txBody>
      </p:sp>
      <p:sp>
        <p:nvSpPr>
          <p:cNvPr id="4" name="Slide Number Placeholder 3"/>
          <p:cNvSpPr>
            <a:spLocks noGrp="1"/>
          </p:cNvSpPr>
          <p:nvPr>
            <p:ph type="sldNum" sz="quarter" idx="5"/>
          </p:nvPr>
        </p:nvSpPr>
        <p:spPr/>
        <p:txBody>
          <a:bodyPr/>
          <a:lstStyle/>
          <a:p>
            <a:fld id="{1B68A547-F7AC-483A-9A36-9690506AB0D0}" type="slidenum">
              <a:rPr lang="en-US" smtClean="0"/>
              <a:t>11</a:t>
            </a:fld>
            <a:endParaRPr lang="en-US"/>
          </a:p>
        </p:txBody>
      </p:sp>
    </p:spTree>
    <p:extLst>
      <p:ext uri="{BB962C8B-B14F-4D97-AF65-F5344CB8AC3E}">
        <p14:creationId xmlns:p14="http://schemas.microsoft.com/office/powerpoint/2010/main" val="1066038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12</a:t>
            </a:fld>
            <a:endParaRPr lang="en-US"/>
          </a:p>
        </p:txBody>
      </p:sp>
    </p:spTree>
    <p:extLst>
      <p:ext uri="{BB962C8B-B14F-4D97-AF65-F5344CB8AC3E}">
        <p14:creationId xmlns:p14="http://schemas.microsoft.com/office/powerpoint/2010/main" val="4055814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begin to look at what you can do while out on the road that can reduce your chances of being involved in a collision.  We’ll start with some essential concepts – Scanning, Cushion of Safety and Communicating – and then see how these can be applied in your everyday driving.</a:t>
            </a:r>
          </a:p>
        </p:txBody>
      </p:sp>
      <p:sp>
        <p:nvSpPr>
          <p:cNvPr id="4" name="Slide Number Placeholder 3"/>
          <p:cNvSpPr>
            <a:spLocks noGrp="1"/>
          </p:cNvSpPr>
          <p:nvPr>
            <p:ph type="sldNum" sz="quarter" idx="5"/>
          </p:nvPr>
        </p:nvSpPr>
        <p:spPr/>
        <p:txBody>
          <a:bodyPr/>
          <a:lstStyle/>
          <a:p>
            <a:fld id="{1B68A547-F7AC-483A-9A36-9690506AB0D0}" type="slidenum">
              <a:rPr lang="en-US" smtClean="0"/>
              <a:t>13</a:t>
            </a:fld>
            <a:endParaRPr lang="en-US"/>
          </a:p>
        </p:txBody>
      </p:sp>
    </p:spTree>
    <p:extLst>
      <p:ext uri="{BB962C8B-B14F-4D97-AF65-F5344CB8AC3E}">
        <p14:creationId xmlns:p14="http://schemas.microsoft.com/office/powerpoint/2010/main" val="294911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14</a:t>
            </a:fld>
            <a:endParaRPr lang="en-US"/>
          </a:p>
        </p:txBody>
      </p:sp>
    </p:spTree>
    <p:extLst>
      <p:ext uri="{BB962C8B-B14F-4D97-AF65-F5344CB8AC3E}">
        <p14:creationId xmlns:p14="http://schemas.microsoft.com/office/powerpoint/2010/main" val="72009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15</a:t>
            </a:fld>
            <a:endParaRPr lang="en-US"/>
          </a:p>
        </p:txBody>
      </p:sp>
    </p:spTree>
    <p:extLst>
      <p:ext uri="{BB962C8B-B14F-4D97-AF65-F5344CB8AC3E}">
        <p14:creationId xmlns:p14="http://schemas.microsoft.com/office/powerpoint/2010/main" val="2127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16</a:t>
            </a:fld>
            <a:endParaRPr lang="en-US"/>
          </a:p>
        </p:txBody>
      </p:sp>
    </p:spTree>
    <p:extLst>
      <p:ext uri="{BB962C8B-B14F-4D97-AF65-F5344CB8AC3E}">
        <p14:creationId xmlns:p14="http://schemas.microsoft.com/office/powerpoint/2010/main" val="348637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17</a:t>
            </a:fld>
            <a:endParaRPr lang="en-US"/>
          </a:p>
        </p:txBody>
      </p:sp>
    </p:spTree>
    <p:extLst>
      <p:ext uri="{BB962C8B-B14F-4D97-AF65-F5344CB8AC3E}">
        <p14:creationId xmlns:p14="http://schemas.microsoft.com/office/powerpoint/2010/main" val="337503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18</a:t>
            </a:fld>
            <a:endParaRPr lang="en-US"/>
          </a:p>
        </p:txBody>
      </p:sp>
    </p:spTree>
    <p:extLst>
      <p:ext uri="{BB962C8B-B14F-4D97-AF65-F5344CB8AC3E}">
        <p14:creationId xmlns:p14="http://schemas.microsoft.com/office/powerpoint/2010/main" val="2907732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19</a:t>
            </a:fld>
            <a:endParaRPr lang="en-US"/>
          </a:p>
        </p:txBody>
      </p:sp>
    </p:spTree>
    <p:extLst>
      <p:ext uri="{BB962C8B-B14F-4D97-AF65-F5344CB8AC3E}">
        <p14:creationId xmlns:p14="http://schemas.microsoft.com/office/powerpoint/2010/main" val="127240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areas that we will be covering.  Before your start is your pre trip.</a:t>
            </a:r>
          </a:p>
          <a:p>
            <a:r>
              <a:rPr lang="en-US" dirty="0"/>
              <a:t>Essentials for Safe Driving is the crux of this programs Defensive Driving tools utilizing SCC. Scanning, Cushion of Safety  and Communicating. </a:t>
            </a:r>
          </a:p>
          <a:p>
            <a:r>
              <a:rPr lang="en-US" dirty="0"/>
              <a:t>The other three topics will cover driving scenarios to utilize SCC tools.</a:t>
            </a:r>
          </a:p>
        </p:txBody>
      </p:sp>
      <p:sp>
        <p:nvSpPr>
          <p:cNvPr id="4" name="Slide Number Placeholder 3"/>
          <p:cNvSpPr>
            <a:spLocks noGrp="1"/>
          </p:cNvSpPr>
          <p:nvPr>
            <p:ph type="sldNum" sz="quarter" idx="5"/>
          </p:nvPr>
        </p:nvSpPr>
        <p:spPr/>
        <p:txBody>
          <a:bodyPr/>
          <a:lstStyle/>
          <a:p>
            <a:fld id="{1B68A547-F7AC-483A-9A36-9690506AB0D0}" type="slidenum">
              <a:rPr lang="en-US" smtClean="0"/>
              <a:t>2</a:t>
            </a:fld>
            <a:endParaRPr lang="en-US"/>
          </a:p>
        </p:txBody>
      </p:sp>
    </p:spTree>
    <p:extLst>
      <p:ext uri="{BB962C8B-B14F-4D97-AF65-F5344CB8AC3E}">
        <p14:creationId xmlns:p14="http://schemas.microsoft.com/office/powerpoint/2010/main" val="1946074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20</a:t>
            </a:fld>
            <a:endParaRPr lang="en-US"/>
          </a:p>
        </p:txBody>
      </p:sp>
    </p:spTree>
    <p:extLst>
      <p:ext uri="{BB962C8B-B14F-4D97-AF65-F5344CB8AC3E}">
        <p14:creationId xmlns:p14="http://schemas.microsoft.com/office/powerpoint/2010/main" val="1120469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21</a:t>
            </a:fld>
            <a:endParaRPr lang="en-US"/>
          </a:p>
        </p:txBody>
      </p:sp>
    </p:spTree>
    <p:extLst>
      <p:ext uri="{BB962C8B-B14F-4D97-AF65-F5344CB8AC3E}">
        <p14:creationId xmlns:p14="http://schemas.microsoft.com/office/powerpoint/2010/main" val="358873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22</a:t>
            </a:fld>
            <a:endParaRPr lang="en-US"/>
          </a:p>
        </p:txBody>
      </p:sp>
    </p:spTree>
    <p:extLst>
      <p:ext uri="{BB962C8B-B14F-4D97-AF65-F5344CB8AC3E}">
        <p14:creationId xmlns:p14="http://schemas.microsoft.com/office/powerpoint/2010/main" val="373349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23</a:t>
            </a:fld>
            <a:endParaRPr lang="en-US"/>
          </a:p>
        </p:txBody>
      </p:sp>
    </p:spTree>
    <p:extLst>
      <p:ext uri="{BB962C8B-B14F-4D97-AF65-F5344CB8AC3E}">
        <p14:creationId xmlns:p14="http://schemas.microsoft.com/office/powerpoint/2010/main" val="1233537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24</a:t>
            </a:fld>
            <a:endParaRPr lang="en-US"/>
          </a:p>
        </p:txBody>
      </p:sp>
    </p:spTree>
    <p:extLst>
      <p:ext uri="{BB962C8B-B14F-4D97-AF65-F5344CB8AC3E}">
        <p14:creationId xmlns:p14="http://schemas.microsoft.com/office/powerpoint/2010/main" val="1035678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session we’ll continue to look at how the principles of SCC can help you drive more safely and reduce the chances of being involved in a collision.  </a:t>
            </a:r>
          </a:p>
          <a:p>
            <a:endParaRPr lang="en-US" dirty="0"/>
          </a:p>
          <a:p>
            <a:r>
              <a:rPr lang="en-US" dirty="0"/>
              <a:t>Let’s watch “Driving Environments”</a:t>
            </a:r>
          </a:p>
        </p:txBody>
      </p:sp>
      <p:sp>
        <p:nvSpPr>
          <p:cNvPr id="4" name="Slide Number Placeholder 3"/>
          <p:cNvSpPr>
            <a:spLocks noGrp="1"/>
          </p:cNvSpPr>
          <p:nvPr>
            <p:ph type="sldNum" sz="quarter" idx="5"/>
          </p:nvPr>
        </p:nvSpPr>
        <p:spPr/>
        <p:txBody>
          <a:bodyPr/>
          <a:lstStyle/>
          <a:p>
            <a:fld id="{1B68A547-F7AC-483A-9A36-9690506AB0D0}" type="slidenum">
              <a:rPr lang="en-US" smtClean="0"/>
              <a:t>25</a:t>
            </a:fld>
            <a:endParaRPr lang="en-US"/>
          </a:p>
        </p:txBody>
      </p:sp>
    </p:spTree>
    <p:extLst>
      <p:ext uri="{BB962C8B-B14F-4D97-AF65-F5344CB8AC3E}">
        <p14:creationId xmlns:p14="http://schemas.microsoft.com/office/powerpoint/2010/main" val="3344918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26</a:t>
            </a:fld>
            <a:endParaRPr lang="en-US"/>
          </a:p>
        </p:txBody>
      </p:sp>
    </p:spTree>
    <p:extLst>
      <p:ext uri="{BB962C8B-B14F-4D97-AF65-F5344CB8AC3E}">
        <p14:creationId xmlns:p14="http://schemas.microsoft.com/office/powerpoint/2010/main" val="389433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27</a:t>
            </a:fld>
            <a:endParaRPr lang="en-US"/>
          </a:p>
        </p:txBody>
      </p:sp>
    </p:spTree>
    <p:extLst>
      <p:ext uri="{BB962C8B-B14F-4D97-AF65-F5344CB8AC3E}">
        <p14:creationId xmlns:p14="http://schemas.microsoft.com/office/powerpoint/2010/main" val="1529548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28</a:t>
            </a:fld>
            <a:endParaRPr lang="en-US"/>
          </a:p>
        </p:txBody>
      </p:sp>
    </p:spTree>
    <p:extLst>
      <p:ext uri="{BB962C8B-B14F-4D97-AF65-F5344CB8AC3E}">
        <p14:creationId xmlns:p14="http://schemas.microsoft.com/office/powerpoint/2010/main" val="1530104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29</a:t>
            </a:fld>
            <a:endParaRPr lang="en-US"/>
          </a:p>
        </p:txBody>
      </p:sp>
    </p:spTree>
    <p:extLst>
      <p:ext uri="{BB962C8B-B14F-4D97-AF65-F5344CB8AC3E}">
        <p14:creationId xmlns:p14="http://schemas.microsoft.com/office/powerpoint/2010/main" val="271097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a:t>
            </a:fld>
            <a:endParaRPr lang="en-US"/>
          </a:p>
        </p:txBody>
      </p:sp>
    </p:spTree>
    <p:extLst>
      <p:ext uri="{BB962C8B-B14F-4D97-AF65-F5344CB8AC3E}">
        <p14:creationId xmlns:p14="http://schemas.microsoft.com/office/powerpoint/2010/main" val="1257946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30</a:t>
            </a:fld>
            <a:endParaRPr lang="en-US"/>
          </a:p>
        </p:txBody>
      </p:sp>
    </p:spTree>
    <p:extLst>
      <p:ext uri="{BB962C8B-B14F-4D97-AF65-F5344CB8AC3E}">
        <p14:creationId xmlns:p14="http://schemas.microsoft.com/office/powerpoint/2010/main" val="3532280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31</a:t>
            </a:fld>
            <a:endParaRPr lang="en-US"/>
          </a:p>
        </p:txBody>
      </p:sp>
    </p:spTree>
    <p:extLst>
      <p:ext uri="{BB962C8B-B14F-4D97-AF65-F5344CB8AC3E}">
        <p14:creationId xmlns:p14="http://schemas.microsoft.com/office/powerpoint/2010/main" val="3368343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32</a:t>
            </a:fld>
            <a:endParaRPr lang="en-US"/>
          </a:p>
        </p:txBody>
      </p:sp>
    </p:spTree>
    <p:extLst>
      <p:ext uri="{BB962C8B-B14F-4D97-AF65-F5344CB8AC3E}">
        <p14:creationId xmlns:p14="http://schemas.microsoft.com/office/powerpoint/2010/main" val="3225077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33</a:t>
            </a:fld>
            <a:endParaRPr lang="en-US"/>
          </a:p>
        </p:txBody>
      </p:sp>
    </p:spTree>
    <p:extLst>
      <p:ext uri="{BB962C8B-B14F-4D97-AF65-F5344CB8AC3E}">
        <p14:creationId xmlns:p14="http://schemas.microsoft.com/office/powerpoint/2010/main" val="326846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we’ll continue to apply the principles of SCC and see how they can apply to specific driving situations, including when driving on rural roads, when visibility is poor and when encountering bicyclists and emergency vehicles.</a:t>
            </a:r>
          </a:p>
        </p:txBody>
      </p:sp>
      <p:sp>
        <p:nvSpPr>
          <p:cNvPr id="4" name="Slide Number Placeholder 3"/>
          <p:cNvSpPr>
            <a:spLocks noGrp="1"/>
          </p:cNvSpPr>
          <p:nvPr>
            <p:ph type="sldNum" sz="quarter" idx="5"/>
          </p:nvPr>
        </p:nvSpPr>
        <p:spPr/>
        <p:txBody>
          <a:bodyPr/>
          <a:lstStyle/>
          <a:p>
            <a:fld id="{1B68A547-F7AC-483A-9A36-9690506AB0D0}" type="slidenum">
              <a:rPr lang="en-US" smtClean="0"/>
              <a:t>34</a:t>
            </a:fld>
            <a:endParaRPr lang="en-US"/>
          </a:p>
        </p:txBody>
      </p:sp>
    </p:spTree>
    <p:extLst>
      <p:ext uri="{BB962C8B-B14F-4D97-AF65-F5344CB8AC3E}">
        <p14:creationId xmlns:p14="http://schemas.microsoft.com/office/powerpoint/2010/main" val="177650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35</a:t>
            </a:fld>
            <a:endParaRPr lang="en-US"/>
          </a:p>
        </p:txBody>
      </p:sp>
    </p:spTree>
    <p:extLst>
      <p:ext uri="{BB962C8B-B14F-4D97-AF65-F5344CB8AC3E}">
        <p14:creationId xmlns:p14="http://schemas.microsoft.com/office/powerpoint/2010/main" val="235339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36</a:t>
            </a:fld>
            <a:endParaRPr lang="en-US"/>
          </a:p>
        </p:txBody>
      </p:sp>
    </p:spTree>
    <p:extLst>
      <p:ext uri="{BB962C8B-B14F-4D97-AF65-F5344CB8AC3E}">
        <p14:creationId xmlns:p14="http://schemas.microsoft.com/office/powerpoint/2010/main" val="2445837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37</a:t>
            </a:fld>
            <a:endParaRPr lang="en-US"/>
          </a:p>
        </p:txBody>
      </p:sp>
    </p:spTree>
    <p:extLst>
      <p:ext uri="{BB962C8B-B14F-4D97-AF65-F5344CB8AC3E}">
        <p14:creationId xmlns:p14="http://schemas.microsoft.com/office/powerpoint/2010/main" val="2450389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38</a:t>
            </a:fld>
            <a:endParaRPr lang="en-US"/>
          </a:p>
        </p:txBody>
      </p:sp>
    </p:spTree>
    <p:extLst>
      <p:ext uri="{BB962C8B-B14F-4D97-AF65-F5344CB8AC3E}">
        <p14:creationId xmlns:p14="http://schemas.microsoft.com/office/powerpoint/2010/main" val="1001987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we’ll continue to see how the principles of SCC can help you drive your van safely and collision free.</a:t>
            </a:r>
          </a:p>
        </p:txBody>
      </p:sp>
      <p:sp>
        <p:nvSpPr>
          <p:cNvPr id="4" name="Slide Number Placeholder 3"/>
          <p:cNvSpPr>
            <a:spLocks noGrp="1"/>
          </p:cNvSpPr>
          <p:nvPr>
            <p:ph type="sldNum" sz="quarter" idx="5"/>
          </p:nvPr>
        </p:nvSpPr>
        <p:spPr/>
        <p:txBody>
          <a:bodyPr/>
          <a:lstStyle/>
          <a:p>
            <a:fld id="{1B68A547-F7AC-483A-9A36-9690506AB0D0}" type="slidenum">
              <a:rPr lang="en-US" smtClean="0"/>
              <a:t>39</a:t>
            </a:fld>
            <a:endParaRPr lang="en-US"/>
          </a:p>
        </p:txBody>
      </p:sp>
    </p:spTree>
    <p:extLst>
      <p:ext uri="{BB962C8B-B14F-4D97-AF65-F5344CB8AC3E}">
        <p14:creationId xmlns:p14="http://schemas.microsoft.com/office/powerpoint/2010/main" val="339385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a:t>
            </a:fld>
            <a:endParaRPr lang="en-US"/>
          </a:p>
        </p:txBody>
      </p:sp>
    </p:spTree>
    <p:extLst>
      <p:ext uri="{BB962C8B-B14F-4D97-AF65-F5344CB8AC3E}">
        <p14:creationId xmlns:p14="http://schemas.microsoft.com/office/powerpoint/2010/main" val="962267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40</a:t>
            </a:fld>
            <a:endParaRPr lang="en-US"/>
          </a:p>
        </p:txBody>
      </p:sp>
    </p:spTree>
    <p:extLst>
      <p:ext uri="{BB962C8B-B14F-4D97-AF65-F5344CB8AC3E}">
        <p14:creationId xmlns:p14="http://schemas.microsoft.com/office/powerpoint/2010/main" val="2813061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41</a:t>
            </a:fld>
            <a:endParaRPr lang="en-US"/>
          </a:p>
        </p:txBody>
      </p:sp>
    </p:spTree>
    <p:extLst>
      <p:ext uri="{BB962C8B-B14F-4D97-AF65-F5344CB8AC3E}">
        <p14:creationId xmlns:p14="http://schemas.microsoft.com/office/powerpoint/2010/main" val="3861818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42</a:t>
            </a:fld>
            <a:endParaRPr lang="en-US"/>
          </a:p>
        </p:txBody>
      </p:sp>
    </p:spTree>
    <p:extLst>
      <p:ext uri="{BB962C8B-B14F-4D97-AF65-F5344CB8AC3E}">
        <p14:creationId xmlns:p14="http://schemas.microsoft.com/office/powerpoint/2010/main" val="2886319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43</a:t>
            </a:fld>
            <a:endParaRPr lang="en-US"/>
          </a:p>
        </p:txBody>
      </p:sp>
    </p:spTree>
    <p:extLst>
      <p:ext uri="{BB962C8B-B14F-4D97-AF65-F5344CB8AC3E}">
        <p14:creationId xmlns:p14="http://schemas.microsoft.com/office/powerpoint/2010/main" val="4066133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44</a:t>
            </a:fld>
            <a:endParaRPr lang="en-US"/>
          </a:p>
        </p:txBody>
      </p:sp>
    </p:spTree>
    <p:extLst>
      <p:ext uri="{BB962C8B-B14F-4D97-AF65-F5344CB8AC3E}">
        <p14:creationId xmlns:p14="http://schemas.microsoft.com/office/powerpoint/2010/main" val="2894876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45</a:t>
            </a:fld>
            <a:endParaRPr lang="en-US"/>
          </a:p>
        </p:txBody>
      </p:sp>
    </p:spTree>
    <p:extLst>
      <p:ext uri="{BB962C8B-B14F-4D97-AF65-F5344CB8AC3E}">
        <p14:creationId xmlns:p14="http://schemas.microsoft.com/office/powerpoint/2010/main" val="4272800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46</a:t>
            </a:fld>
            <a:endParaRPr lang="en-US"/>
          </a:p>
        </p:txBody>
      </p:sp>
    </p:spTree>
    <p:extLst>
      <p:ext uri="{BB962C8B-B14F-4D97-AF65-F5344CB8AC3E}">
        <p14:creationId xmlns:p14="http://schemas.microsoft.com/office/powerpoint/2010/main" val="3387412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47</a:t>
            </a:fld>
            <a:endParaRPr lang="en-US"/>
          </a:p>
        </p:txBody>
      </p:sp>
    </p:spTree>
    <p:extLst>
      <p:ext uri="{BB962C8B-B14F-4D97-AF65-F5344CB8AC3E}">
        <p14:creationId xmlns:p14="http://schemas.microsoft.com/office/powerpoint/2010/main" val="1250557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face many distractions during the course of your professional day.  Some of these distraction are created by you; some by your company; then others by what is happening “outside” of your vehicle.  </a:t>
            </a:r>
          </a:p>
        </p:txBody>
      </p:sp>
      <p:sp>
        <p:nvSpPr>
          <p:cNvPr id="4" name="Slide Number Placeholder 3"/>
          <p:cNvSpPr>
            <a:spLocks noGrp="1"/>
          </p:cNvSpPr>
          <p:nvPr>
            <p:ph type="sldNum" sz="quarter" idx="5"/>
          </p:nvPr>
        </p:nvSpPr>
        <p:spPr/>
        <p:txBody>
          <a:bodyPr/>
          <a:lstStyle/>
          <a:p>
            <a:fld id="{1B68A547-F7AC-483A-9A36-9690506AB0D0}" type="slidenum">
              <a:rPr lang="en-US" smtClean="0"/>
              <a:t>48</a:t>
            </a:fld>
            <a:endParaRPr lang="en-US"/>
          </a:p>
        </p:txBody>
      </p:sp>
    </p:spTree>
    <p:extLst>
      <p:ext uri="{BB962C8B-B14F-4D97-AF65-F5344CB8AC3E}">
        <p14:creationId xmlns:p14="http://schemas.microsoft.com/office/powerpoint/2010/main" val="3476834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7F4A3D-92C9-274C-AB2F-66BCB5D8AA5F}" type="slidenum">
              <a:rPr lang="en-US" smtClean="0"/>
              <a:t>49</a:t>
            </a:fld>
            <a:endParaRPr lang="en-US"/>
          </a:p>
        </p:txBody>
      </p:sp>
    </p:spTree>
    <p:extLst>
      <p:ext uri="{BB962C8B-B14F-4D97-AF65-F5344CB8AC3E}">
        <p14:creationId xmlns:p14="http://schemas.microsoft.com/office/powerpoint/2010/main" val="1071078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5</a:t>
            </a:fld>
            <a:endParaRPr lang="en-US"/>
          </a:p>
        </p:txBody>
      </p:sp>
    </p:spTree>
    <p:extLst>
      <p:ext uri="{BB962C8B-B14F-4D97-AF65-F5344CB8AC3E}">
        <p14:creationId xmlns:p14="http://schemas.microsoft.com/office/powerpoint/2010/main" val="2276907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Distracted Driving?</a:t>
            </a:r>
          </a:p>
          <a:p>
            <a:r>
              <a:rPr lang="en-US" dirty="0"/>
              <a:t>Distracted driving is any activity that diverts attention from driving, including talking or texting on your phone, eating and drinking, talking to people in your vehicle, fiddling with the stereo, entertainment or navigation system—anything that takes your attention away from the task of safe driving.</a:t>
            </a:r>
          </a:p>
          <a:p>
            <a:r>
              <a:rPr lang="en-US" dirty="0"/>
              <a:t>Texting is the most alarming distraction. Sending or reading a text takes your eyes off the road for 5 seconds. At 55 mph, that's like driving the length of an entire football field with your eyes closed.</a:t>
            </a:r>
          </a:p>
          <a:p>
            <a:r>
              <a:rPr lang="en-US" dirty="0"/>
              <a:t>You cannot drive safely unless the task of driving has your full attention. Any non-driving activity you engage in is a potential distraction and increases your risk of crashing.</a:t>
            </a:r>
          </a:p>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50</a:t>
            </a:fld>
            <a:endParaRPr lang="en-US"/>
          </a:p>
        </p:txBody>
      </p:sp>
    </p:spTree>
    <p:extLst>
      <p:ext uri="{BB962C8B-B14F-4D97-AF65-F5344CB8AC3E}">
        <p14:creationId xmlns:p14="http://schemas.microsoft.com/office/powerpoint/2010/main" val="4206102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a:pPr>
            <a:r>
              <a:rPr lang="en-US" dirty="0"/>
              <a:t>Visual distraction </a:t>
            </a:r>
            <a:r>
              <a:rPr lang="en-US" b="0" dirty="0"/>
              <a:t>is when the driver takes his eyes off the road and does not observe what is immediately in front of him. </a:t>
            </a:r>
          </a:p>
          <a:p>
            <a:pPr>
              <a:defRPr b="1"/>
            </a:pPr>
            <a:r>
              <a:rPr lang="en-US" dirty="0"/>
              <a:t>Manual distraction </a:t>
            </a:r>
            <a:r>
              <a:rPr lang="en-US" b="0" dirty="0"/>
              <a:t>involves taking one's hands off the wheel to reach for something… (Radio dial, air conditioner knob, paper on the floor, a child, etc.)</a:t>
            </a:r>
          </a:p>
          <a:p>
            <a:pPr>
              <a:defRPr b="1"/>
            </a:pPr>
            <a:r>
              <a:rPr lang="en-US" dirty="0"/>
              <a:t>Cognitive or deep-thinking distraction </a:t>
            </a:r>
            <a:r>
              <a:rPr lang="en-US" b="0" dirty="0"/>
              <a:t>occurs when an individual's focus is not directly on the act of driving and his/her mind wanders to another issue.</a:t>
            </a:r>
          </a:p>
          <a:p>
            <a:br>
              <a:rPr lang="en-US" dirty="0"/>
            </a:b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51</a:t>
            </a:fld>
            <a:endParaRPr lang="en-US"/>
          </a:p>
        </p:txBody>
      </p:sp>
    </p:spTree>
    <p:extLst>
      <p:ext uri="{BB962C8B-B14F-4D97-AF65-F5344CB8AC3E}">
        <p14:creationId xmlns:p14="http://schemas.microsoft.com/office/powerpoint/2010/main" val="1557586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Let’s see what can happen in 5 seconds, when the driver takes his eyes off the road.  In this incident, the driver was driving at highway speeds, while texting.  The cars in front of him were at a complete stop.</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Watch the driver closely.  You will notice that his attention is on his phone, not the road ahead.  By the time he realizes that the cars in front of him have stopped, it is too late.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Has your company created distractions that are part of doing your job?  Communication Radios, Company Cell Phones used in place of standard communication equipment, Fareboxes, Destination signs.  Does dispatch expect you to respond to them while you are driving?  Does your company have a policy regarding how to use this equipment safely.  Do you know and follow the policy?  Are you only allowed to use this equipment when your vehicle is not moving?  Although these are tools of your trade, they do take your attention away from what is going on in and around your vehicle.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If those distractions are not bad enough, you have many things happening “outside” of your vehicle that is causing distractions.  You may be operating at high speeds; you are always calculating speeds and distances; you have other drivers, pedestrians, and sometimes bicyclists doing all sorts of things that you need to respond to.  When you are driving an unfamiliar route, more than likely you are looking for addresses for picking up or dropping off your passengers.  During those times you are more focused on finding the correct location than you are driving.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r>
              <a:t>If you take one hand off of the wheel for any reason, you GREATLY reduce your response time to anything that may happen outside of your vehicle.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Drivers who use hand-held devices while driving are four times more likely to get into a crash.  Using a cell phone while driving can delay a driver’s reaction time equivalent to a .08 blood alcohol content.  That is the same reaction time as someone who is legally intoxicated!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Study after study has proved that our brains can only focus successfully on one topic at a time. We do a great job shifting from topic to topic, but when we focus on one thing, such as a text message, we cannot pay attention to the traffic that is stopping in front of us.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59</a:t>
            </a:fld>
            <a:endParaRPr lang="en-US"/>
          </a:p>
        </p:txBody>
      </p:sp>
    </p:spTree>
    <p:extLst>
      <p:ext uri="{BB962C8B-B14F-4D97-AF65-F5344CB8AC3E}">
        <p14:creationId xmlns:p14="http://schemas.microsoft.com/office/powerpoint/2010/main" val="3854881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6</a:t>
            </a:fld>
            <a:endParaRPr lang="en-US"/>
          </a:p>
        </p:txBody>
      </p:sp>
    </p:spTree>
    <p:extLst>
      <p:ext uri="{BB962C8B-B14F-4D97-AF65-F5344CB8AC3E}">
        <p14:creationId xmlns:p14="http://schemas.microsoft.com/office/powerpoint/2010/main" val="26165882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682625"/>
            <a:ext cx="3171826" cy="1784350"/>
          </a:xfrm>
        </p:spPr>
      </p:sp>
      <p:sp>
        <p:nvSpPr>
          <p:cNvPr id="3" name="Notes Placeholder 2"/>
          <p:cNvSpPr>
            <a:spLocks noGrp="1"/>
          </p:cNvSpPr>
          <p:nvPr>
            <p:ph type="body" idx="1"/>
          </p:nvPr>
        </p:nvSpPr>
        <p:spPr>
          <a:xfrm>
            <a:off x="403098" y="2977078"/>
            <a:ext cx="3224784" cy="7344743"/>
          </a:xfrm>
        </p:spPr>
        <p:txBody>
          <a:bodyPr/>
          <a:lstStyle/>
          <a:p>
            <a:r>
              <a:rPr lang="en-US" dirty="0"/>
              <a:t>Tips for Driving in rural areas.</a:t>
            </a:r>
          </a:p>
          <a:p>
            <a:pPr marL="228600" indent="-228600">
              <a:buAutoNum type="arabicPeriod"/>
            </a:pPr>
            <a:r>
              <a:rPr lang="en-US" dirty="0"/>
              <a:t>Be aware of the speed limit.  Many drivers assume that they can drive quickly on rural roads because there is typically little to no traffic.  This is not the case.  </a:t>
            </a:r>
          </a:p>
          <a:p>
            <a:pPr marL="228600" indent="-228600">
              <a:buAutoNum type="arabicPeriod"/>
            </a:pPr>
            <a:r>
              <a:rPr lang="en-US" dirty="0"/>
              <a:t>Use caution when passing.  Long, straight stretches of rural roads often allow drivers to pass slower vehicles.  If you choose to pass a vehicle, make sure that the section of road on which you intend to pass is marked accordingly.</a:t>
            </a:r>
          </a:p>
          <a:p>
            <a:pPr marL="228600" indent="-228600">
              <a:buAutoNum type="arabicPeriod"/>
            </a:pPr>
            <a:r>
              <a:rPr lang="en-US" dirty="0"/>
              <a:t> Watch for hidden driveways. Rural roads are often scattered with residences. When driving on these types of roadways, watch out for driveways. If a rural road is </a:t>
            </a:r>
            <a:r>
              <a:rPr lang="en-US" b="1" dirty="0">
                <a:hlinkClick r:id="rId3"/>
              </a:rPr>
              <a:t>curvy</a:t>
            </a:r>
            <a:r>
              <a:rPr lang="en-US" dirty="0"/>
              <a:t> or hilly, driveways can be difficult to see until you are very close to them. This could put you in danger of colliding with another vehicle as it is pulling out onto the road.</a:t>
            </a:r>
          </a:p>
          <a:p>
            <a:pPr marL="228600" indent="-228600">
              <a:buAutoNum type="arabicPeriod"/>
            </a:pPr>
            <a:r>
              <a:rPr lang="en-US" dirty="0"/>
              <a:t>tractors, ATVs, and farming combines can often be found on rural roadways. Remember that these vehicles, especially farm equipment, have every right to be on the road. Keep a safe distance between your vehicle and these types of vehicles. The drivers of such vehicles might have limited visibility. If you attempt to pass a large piece of equipment on a rural roadway, make sure that you have plenty of time and space to make the maneuver safely. Above all, be courteous to the drivers of these types of vehicles. These rural roads are their home. They drive on them much more frequently than you do.</a:t>
            </a:r>
          </a:p>
          <a:p>
            <a:pPr marL="228600" indent="-228600">
              <a:buAutoNum type="arabicPeriod"/>
            </a:pPr>
            <a:r>
              <a:rPr lang="en-US" dirty="0"/>
              <a:t>n some areas, livestock may be moved across rural roads from time to time. There should be road signs marking these areas and warning drivers to slow down and use caution. If you happen upon a group of cattle or other livestock being moved from one side of a rural road to another, bring your vehicle to a halt and wait patiently for the animals to clear the roadway completely. Do not do anything that may spook the animals like revving your engine or blowing your horn. Stay inside your vehicle for safety.</a:t>
            </a:r>
          </a:p>
        </p:txBody>
      </p:sp>
      <p:sp>
        <p:nvSpPr>
          <p:cNvPr id="4" name="Slide Number Placeholder 3"/>
          <p:cNvSpPr>
            <a:spLocks noGrp="1"/>
          </p:cNvSpPr>
          <p:nvPr>
            <p:ph type="sldNum" sz="quarter" idx="10"/>
          </p:nvPr>
        </p:nvSpPr>
        <p:spPr/>
        <p:txBody>
          <a:bodyPr/>
          <a:lstStyle/>
          <a:p>
            <a:fld id="{A97F4A3D-92C9-274C-AB2F-66BCB5D8AA5F}" type="slidenum">
              <a:rPr lang="en-US" smtClean="0"/>
              <a:t>60</a:t>
            </a:fld>
            <a:endParaRPr lang="en-US"/>
          </a:p>
        </p:txBody>
      </p:sp>
    </p:spTree>
    <p:extLst>
      <p:ext uri="{BB962C8B-B14F-4D97-AF65-F5344CB8AC3E}">
        <p14:creationId xmlns:p14="http://schemas.microsoft.com/office/powerpoint/2010/main" val="2655361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Now let’s explore something else you may face as a driver.  Fatigue!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pPr algn="l"/>
            <a:r>
              <a:rPr lang="en-US" sz="1100" b="0" i="0" dirty="0">
                <a:solidFill>
                  <a:srgbClr val="000000"/>
                </a:solidFill>
                <a:effectLst/>
                <a:latin typeface="Open Sans" panose="020B0604020202020204" pitchFamily="34" charset="0"/>
              </a:rPr>
              <a:t>No amount of desire to drive or stay awake/alert or experience can help workers to escape the effects of fatigue on their driving performance.</a:t>
            </a:r>
          </a:p>
          <a:p>
            <a:pPr algn="l"/>
            <a:r>
              <a:rPr lang="en-US" sz="1100" b="0" i="0" dirty="0">
                <a:solidFill>
                  <a:srgbClr val="000000"/>
                </a:solidFill>
                <a:effectLst/>
                <a:latin typeface="Open Sans" panose="020B0604020202020204" pitchFamily="34" charset="0"/>
              </a:rPr>
              <a:t>Fatigue is broadly described as “a feeling of weariness, tiredness or lack of energy.”</a:t>
            </a:r>
            <a:r>
              <a:rPr lang="en-US" sz="1100" b="0" i="0" u="none" strike="noStrike" baseline="30000" dirty="0">
                <a:solidFill>
                  <a:srgbClr val="000000"/>
                </a:solidFill>
                <a:effectLst/>
                <a:latin typeface="Open Sans" panose="020B0604020202020204" pitchFamily="34" charset="0"/>
              </a:rPr>
              <a:t>1</a:t>
            </a:r>
            <a:r>
              <a:rPr lang="en-US" sz="1100" b="0" i="0" dirty="0">
                <a:solidFill>
                  <a:srgbClr val="000000"/>
                </a:solidFill>
                <a:effectLst/>
                <a:latin typeface="Open Sans" panose="020B0604020202020204" pitchFamily="34" charset="0"/>
              </a:rPr>
              <a:t> Whatever the source – inadequate or poor-quality sleep, long hours of work or driving, physical exertion, shift work, stress, or sleep disorders such as sleep apnea – fatigue affects the ability to drive safely. Employers and workers share the responsibility for managing fatigue and preventing fatigue-related motor vehicle crashes.</a:t>
            </a:r>
          </a:p>
          <a:p>
            <a:pPr algn="l"/>
            <a:r>
              <a:rPr lang="en-US" sz="1100" b="0" i="0" dirty="0">
                <a:solidFill>
                  <a:srgbClr val="000000"/>
                </a:solidFill>
                <a:effectLst/>
                <a:latin typeface="Open Sans" panose="020B0604020202020204" pitchFamily="34" charset="0"/>
              </a:rPr>
              <a:t>NIOSH conducts research and makes recommendations to help employers and workers prevent </a:t>
            </a:r>
            <a:r>
              <a:rPr lang="en-US" sz="1100" b="0" i="0" u="sng" dirty="0">
                <a:solidFill>
                  <a:srgbClr val="075290"/>
                </a:solidFill>
                <a:effectLst/>
                <a:latin typeface="Open Sans" panose="020B0604020202020204" pitchFamily="34" charset="0"/>
                <a:hlinkClick r:id="rId3"/>
              </a:rPr>
              <a:t>motor vehicle crashes caused by fatigued driving</a:t>
            </a:r>
            <a:r>
              <a:rPr lang="en-US" sz="1100" b="0" i="0" dirty="0">
                <a:solidFill>
                  <a:srgbClr val="000000"/>
                </a:solidFill>
                <a:effectLst/>
                <a:latin typeface="Open Sans" panose="020B0604020202020204" pitchFamily="34" charset="0"/>
              </a:rPr>
              <a:t>. Longer daily commutes, nonstandard shift work, less sleep, and lack of employer driving safety policies were associated with one or more risky driving-related outcomes such as drowsy driving, falling asleep, or experience a near miss crash event while driving.</a:t>
            </a:r>
            <a:r>
              <a:rPr lang="en-US" sz="1100" b="0" i="0" u="none" strike="noStrike" baseline="30000" dirty="0">
                <a:solidFill>
                  <a:srgbClr val="000000"/>
                </a:solidFill>
                <a:effectLst/>
                <a:latin typeface="Open Sans" panose="020B0604020202020204" pitchFamily="34" charset="0"/>
              </a:rPr>
              <a:t>2</a:t>
            </a:r>
            <a:r>
              <a:rPr lang="en-US" sz="1100" b="0" i="0" dirty="0">
                <a:solidFill>
                  <a:srgbClr val="000000"/>
                </a:solidFill>
                <a:effectLst/>
                <a:latin typeface="Open Sans" panose="020B0604020202020204" pitchFamily="34" charset="0"/>
              </a:rPr>
              <a:t> Maintaining good sleep habits is important to your health and safety, on and off the job.</a:t>
            </a:r>
          </a:p>
          <a:p>
            <a:pPr algn="l"/>
            <a:r>
              <a:rPr lang="en-US" sz="1600" b="1" i="0" dirty="0">
                <a:solidFill>
                  <a:srgbClr val="000000"/>
                </a:solidFill>
                <a:effectLst/>
                <a:latin typeface="Open Sans" panose="020B0606030504020204" pitchFamily="34" charset="0"/>
              </a:rPr>
              <a:t>The bottom line:</a:t>
            </a:r>
            <a:endParaRPr lang="en-US" sz="1600" b="0" i="0" dirty="0">
              <a:solidFill>
                <a:srgbClr val="000000"/>
              </a:solidFill>
              <a:effectLst/>
              <a:latin typeface="Open Sans" panose="020B0606030504020204" pitchFamily="34" charset="0"/>
            </a:endParaRPr>
          </a:p>
          <a:p>
            <a:pPr algn="l"/>
            <a:r>
              <a:rPr lang="en-US" sz="1600" b="0" i="0" dirty="0">
                <a:solidFill>
                  <a:srgbClr val="000000"/>
                </a:solidFill>
                <a:effectLst/>
                <a:latin typeface="Open Sans" panose="020B0606030504020204" pitchFamily="34" charset="0"/>
              </a:rPr>
              <a:t>No amount of experience, motivation, or professionalism can overcome your body’s biological need to sleep. Employers and workers can take steps to prevent the chain of events that could lead to a fatigue-related crash. Employers, </a:t>
            </a:r>
            <a:r>
              <a:rPr lang="en-US" sz="1600" b="0" i="0" u="sng" dirty="0">
                <a:solidFill>
                  <a:srgbClr val="075290"/>
                </a:solidFill>
                <a:effectLst/>
                <a:latin typeface="Open Sans" panose="020B0606030504020204" pitchFamily="34" charset="0"/>
                <a:hlinkClick r:id="rId4"/>
              </a:rPr>
              <a:t>learn more about starting a fatigue risk management system</a:t>
            </a:r>
            <a:r>
              <a:rPr lang="en-US" sz="1600" b="0" i="0" dirty="0">
                <a:solidFill>
                  <a:srgbClr val="000000"/>
                </a:solidFill>
                <a:effectLst/>
                <a:latin typeface="Open Sans" panose="020B0606030504020204" pitchFamily="34" charset="0"/>
              </a:rPr>
              <a:t>.</a:t>
            </a:r>
          </a:p>
          <a:p>
            <a:pPr algn="l"/>
            <a:endParaRPr lang="en-US" sz="1100" b="0" i="0" dirty="0">
              <a:solidFill>
                <a:srgbClr val="000000"/>
              </a:solidFill>
              <a:effectLst/>
              <a:latin typeface="Open Sans" panose="020B0604020202020204" pitchFamily="34" charset="0"/>
            </a:endParaRPr>
          </a:p>
          <a:p>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t>Let me throw a few statistics at you.  1.9 million drivers have had a car crash or near miss due to drowsiness in the past year.  54% of drivers have driven while drowsy at least once in the past.  Does this sound familiar?  28% or drivers drive drowsy at least once per month.  Maybe this sounds more familiar.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64</a:t>
            </a:fld>
            <a:endParaRPr lang="en-US"/>
          </a:p>
        </p:txBody>
      </p:sp>
    </p:spTree>
    <p:extLst>
      <p:ext uri="{BB962C8B-B14F-4D97-AF65-F5344CB8AC3E}">
        <p14:creationId xmlns:p14="http://schemas.microsoft.com/office/powerpoint/2010/main" val="12174871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lvl1pPr>
              <a:defRPr i="1"/>
            </a:lvl1pPr>
          </a:lstStyle>
          <a:p>
            <a:r>
              <a:t>(Play video)</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r>
              <a:t>So how do I keep from becoming fatigued?  Do not  ignore the warning signs.  Do not skip meals, or at least eat smaller meals or healthy snacks throughout the day.  Avoid medication that may cause drowsiness.  Do not rely on the “alertness trick”, they do not work.</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67</a:t>
            </a:fld>
            <a:endParaRPr lang="en-US"/>
          </a:p>
        </p:txBody>
      </p:sp>
    </p:spTree>
    <p:extLst>
      <p:ext uri="{BB962C8B-B14F-4D97-AF65-F5344CB8AC3E}">
        <p14:creationId xmlns:p14="http://schemas.microsoft.com/office/powerpoint/2010/main" val="1598259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7</a:t>
            </a:fld>
            <a:endParaRPr lang="en-US"/>
          </a:p>
        </p:txBody>
      </p:sp>
    </p:spTree>
    <p:extLst>
      <p:ext uri="{BB962C8B-B14F-4D97-AF65-F5344CB8AC3E}">
        <p14:creationId xmlns:p14="http://schemas.microsoft.com/office/powerpoint/2010/main" val="3005828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8</a:t>
            </a:fld>
            <a:endParaRPr lang="en-US"/>
          </a:p>
        </p:txBody>
      </p:sp>
    </p:spTree>
    <p:extLst>
      <p:ext uri="{BB962C8B-B14F-4D97-AF65-F5344CB8AC3E}">
        <p14:creationId xmlns:p14="http://schemas.microsoft.com/office/powerpoint/2010/main" val="321124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9</a:t>
            </a:fld>
            <a:endParaRPr lang="en-US"/>
          </a:p>
        </p:txBody>
      </p:sp>
    </p:spTree>
    <p:extLst>
      <p:ext uri="{BB962C8B-B14F-4D97-AF65-F5344CB8AC3E}">
        <p14:creationId xmlns:p14="http://schemas.microsoft.com/office/powerpoint/2010/main" val="1503678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0051BA"/>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81001" y="2295292"/>
            <a:ext cx="4884174" cy="923330"/>
          </a:xfrm>
          <a:prstGeom prst="rect">
            <a:avLst/>
          </a:prstGeom>
        </p:spPr>
        <p:txBody>
          <a:bodyPr wrap="square" lIns="0" tIns="0" rIns="0" bIns="0">
            <a:spAutoFit/>
          </a:bodyPr>
          <a:lstStyle>
            <a:lvl1pPr algn="ctr">
              <a:defRPr b="1" i="0">
                <a:solidFill>
                  <a:schemeClr val="bg1"/>
                </a:solidFill>
                <a:latin typeface="Gotham Bold" pitchFamily="2" charset="0"/>
              </a:defRPr>
            </a:lvl1pPr>
          </a:lstStyle>
          <a:p>
            <a:r>
              <a:rPr lang="en-US" dirty="0"/>
              <a:t>Title</a:t>
            </a:r>
            <a:endParaRPr dirty="0"/>
          </a:p>
        </p:txBody>
      </p:sp>
      <p:sp>
        <p:nvSpPr>
          <p:cNvPr id="3" name="Holder 3"/>
          <p:cNvSpPr>
            <a:spLocks noGrp="1"/>
          </p:cNvSpPr>
          <p:nvPr>
            <p:ph type="subTitle" idx="4" hasCustomPrompt="1"/>
          </p:nvPr>
        </p:nvSpPr>
        <p:spPr>
          <a:xfrm>
            <a:off x="381000" y="3505200"/>
            <a:ext cx="4884175" cy="430887"/>
          </a:xfrm>
          <a:prstGeom prst="rect">
            <a:avLst/>
          </a:prstGeom>
        </p:spPr>
        <p:txBody>
          <a:bodyPr wrap="square" lIns="0" tIns="0" rIns="0" bIns="0">
            <a:spAutoFit/>
          </a:bodyPr>
          <a:lstStyle>
            <a:lvl1pPr algn="ctr">
              <a:defRPr sz="2800" b="0" i="0">
                <a:solidFill>
                  <a:schemeClr val="bg1"/>
                </a:solidFill>
                <a:latin typeface="Gotham Medium" pitchFamily="2" charset="0"/>
              </a:defRPr>
            </a:lvl1pPr>
          </a:lstStyle>
          <a:p>
            <a:r>
              <a:rPr lang="en-US" dirty="0"/>
              <a:t>Subtitle</a:t>
            </a:r>
            <a:endParaRPr dirty="0"/>
          </a:p>
        </p:txBody>
      </p:sp>
      <p:sp>
        <p:nvSpPr>
          <p:cNvPr id="7" name="Picture Placeholder 6">
            <a:extLst>
              <a:ext uri="{FF2B5EF4-FFF2-40B4-BE49-F238E27FC236}">
                <a16:creationId xmlns:a16="http://schemas.microsoft.com/office/drawing/2014/main" id="{D130D92C-DA72-1643-AEBB-B8AAF0612496}"/>
              </a:ext>
            </a:extLst>
          </p:cNvPr>
          <p:cNvSpPr>
            <a:spLocks noGrp="1"/>
          </p:cNvSpPr>
          <p:nvPr>
            <p:ph type="pic" sz="quarter" idx="10"/>
          </p:nvPr>
        </p:nvSpPr>
        <p:spPr>
          <a:xfrm>
            <a:off x="6414160" y="1219200"/>
            <a:ext cx="4800600" cy="3886200"/>
          </a:xfrm>
        </p:spPr>
        <p:txBody>
          <a:bodyPr/>
          <a:lstStyle/>
          <a:p>
            <a:endParaRPr lang="en-US"/>
          </a:p>
        </p:txBody>
      </p:sp>
      <p:sp>
        <p:nvSpPr>
          <p:cNvPr id="10" name="object 7">
            <a:extLst>
              <a:ext uri="{FF2B5EF4-FFF2-40B4-BE49-F238E27FC236}">
                <a16:creationId xmlns:a16="http://schemas.microsoft.com/office/drawing/2014/main" id="{A344B6B2-F0D6-994A-B406-85E0B1746CE2}"/>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3" name="Text Placeholder 12">
            <a:extLst>
              <a:ext uri="{FF2B5EF4-FFF2-40B4-BE49-F238E27FC236}">
                <a16:creationId xmlns:a16="http://schemas.microsoft.com/office/drawing/2014/main" id="{E4200555-64DB-AD46-A24A-701A0B81C5A5}"/>
              </a:ext>
            </a:extLst>
          </p:cNvPr>
          <p:cNvSpPr>
            <a:spLocks noGrp="1"/>
          </p:cNvSpPr>
          <p:nvPr>
            <p:ph type="body" sz="quarter" idx="11" hasCustomPrompt="1"/>
          </p:nvPr>
        </p:nvSpPr>
        <p:spPr>
          <a:xfrm>
            <a:off x="6414160" y="5210499"/>
            <a:ext cx="4800600" cy="184666"/>
          </a:xfrm>
        </p:spPr>
        <p:txBody>
          <a:bodyPr/>
          <a:lstStyle>
            <a:lvl1pPr>
              <a:defRPr sz="1200" b="0" i="1">
                <a:solidFill>
                  <a:schemeClr val="bg1"/>
                </a:solidFill>
                <a:latin typeface="Gotham Light Italic" pitchFamily="2" charset="0"/>
              </a:defRPr>
            </a:lvl1pPr>
          </a:lstStyle>
          <a:p>
            <a:pPr lvl="0"/>
            <a:r>
              <a:rPr lang="en-US" dirty="0"/>
              <a:t>Caption</a:t>
            </a:r>
          </a:p>
        </p:txBody>
      </p:sp>
      <p:pic>
        <p:nvPicPr>
          <p:cNvPr id="17" name="Picture 16">
            <a:extLst>
              <a:ext uri="{FF2B5EF4-FFF2-40B4-BE49-F238E27FC236}">
                <a16:creationId xmlns:a16="http://schemas.microsoft.com/office/drawing/2014/main" id="{998B48F9-5E5F-0D46-9535-CBF933668F1B}"/>
              </a:ext>
            </a:extLst>
          </p:cNvPr>
          <p:cNvPicPr>
            <a:picLocks noChangeAspect="1"/>
          </p:cNvPicPr>
          <p:nvPr userDrawn="1"/>
        </p:nvPicPr>
        <p:blipFill>
          <a:blip r:embed="rId2"/>
          <a:stretch>
            <a:fillRect/>
          </a:stretch>
        </p:blipFill>
        <p:spPr>
          <a:xfrm>
            <a:off x="0" y="0"/>
            <a:ext cx="12192000" cy="2667000"/>
          </a:xfrm>
          <a:prstGeom prst="rect">
            <a:avLst/>
          </a:prstGeom>
          <a:effectLst>
            <a:glow>
              <a:schemeClr val="accent1">
                <a:alpha val="40000"/>
              </a:schemeClr>
            </a:glow>
            <a:softEdge rad="0"/>
          </a:effectLst>
        </p:spPr>
      </p:pic>
      <p:pic>
        <p:nvPicPr>
          <p:cNvPr id="5" name="Picture 4">
            <a:extLst>
              <a:ext uri="{FF2B5EF4-FFF2-40B4-BE49-F238E27FC236}">
                <a16:creationId xmlns:a16="http://schemas.microsoft.com/office/drawing/2014/main" id="{65FC1153-78D3-E54C-B547-EF24043E8491}"/>
              </a:ext>
            </a:extLst>
          </p:cNvPr>
          <p:cNvPicPr>
            <a:picLocks noChangeAspect="1"/>
          </p:cNvPicPr>
          <p:nvPr userDrawn="1"/>
        </p:nvPicPr>
        <p:blipFill>
          <a:blip r:embed="rId3"/>
          <a:stretch>
            <a:fillRect/>
          </a:stretch>
        </p:blipFill>
        <p:spPr>
          <a:xfrm>
            <a:off x="11216896" y="5541744"/>
            <a:ext cx="520040" cy="782856"/>
          </a:xfrm>
          <a:prstGeom prst="rect">
            <a:avLst/>
          </a:prstGeom>
        </p:spPr>
      </p:pic>
    </p:spTree>
    <p:extLst>
      <p:ext uri="{BB962C8B-B14F-4D97-AF65-F5344CB8AC3E}">
        <p14:creationId xmlns:p14="http://schemas.microsoft.com/office/powerpoint/2010/main" val="776473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3CBF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81000" y="2133600"/>
            <a:ext cx="6400800" cy="923330"/>
          </a:xfrm>
          <a:prstGeom prst="rect">
            <a:avLst/>
          </a:prstGeom>
        </p:spPr>
        <p:txBody>
          <a:bodyPr wrap="square" lIns="0" tIns="0" rIns="0" bIns="0">
            <a:spAutoFit/>
          </a:bodyPr>
          <a:lstStyle>
            <a:lvl1pPr algn="l">
              <a:defRPr b="1" i="0">
                <a:solidFill>
                  <a:srgbClr val="0051BA"/>
                </a:solidFill>
                <a:latin typeface="Gotham Bold" pitchFamily="2" charset="0"/>
              </a:defRPr>
            </a:lvl1pPr>
          </a:lstStyle>
          <a:p>
            <a:r>
              <a:rPr lang="en-US" dirty="0"/>
              <a:t>Title</a:t>
            </a:r>
            <a:endParaRPr dirty="0"/>
          </a:p>
        </p:txBody>
      </p:sp>
      <p:sp>
        <p:nvSpPr>
          <p:cNvPr id="3" name="Holder 3"/>
          <p:cNvSpPr>
            <a:spLocks noGrp="1"/>
          </p:cNvSpPr>
          <p:nvPr>
            <p:ph type="subTitle" idx="4" hasCustomPrompt="1"/>
          </p:nvPr>
        </p:nvSpPr>
        <p:spPr>
          <a:xfrm>
            <a:off x="397933" y="1143000"/>
            <a:ext cx="4884175" cy="430887"/>
          </a:xfrm>
          <a:prstGeom prst="rect">
            <a:avLst/>
          </a:prstGeom>
        </p:spPr>
        <p:txBody>
          <a:bodyPr wrap="square" lIns="0" tIns="0" rIns="0" bIns="0">
            <a:spAutoFit/>
          </a:bodyPr>
          <a:lstStyle>
            <a:lvl1pPr algn="l">
              <a:defRPr sz="2800" b="0" i="0">
                <a:latin typeface="Gotham Book" pitchFamily="2" charset="0"/>
              </a:defRPr>
            </a:lvl1pPr>
          </a:lstStyle>
          <a:p>
            <a:r>
              <a:rPr lang="en-US" dirty="0"/>
              <a:t>Subtitle</a:t>
            </a:r>
            <a:endParaRPr dirty="0"/>
          </a:p>
        </p:txBody>
      </p:sp>
      <p:sp>
        <p:nvSpPr>
          <p:cNvPr id="10" name="object 7">
            <a:extLst>
              <a:ext uri="{FF2B5EF4-FFF2-40B4-BE49-F238E27FC236}">
                <a16:creationId xmlns:a16="http://schemas.microsoft.com/office/drawing/2014/main" id="{A344B6B2-F0D6-994A-B406-85E0B1746CE2}"/>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DDE5ED"/>
            </a:solidFill>
          </a:ln>
        </p:spPr>
        <p:txBody>
          <a:bodyPr wrap="square" lIns="0" tIns="0" rIns="0" bIns="0" rtlCol="0"/>
          <a:lstStyle/>
          <a:p>
            <a:endParaRPr dirty="0"/>
          </a:p>
        </p:txBody>
      </p:sp>
      <p:pic>
        <p:nvPicPr>
          <p:cNvPr id="4" name="Picture 3">
            <a:extLst>
              <a:ext uri="{FF2B5EF4-FFF2-40B4-BE49-F238E27FC236}">
                <a16:creationId xmlns:a16="http://schemas.microsoft.com/office/drawing/2014/main" id="{1982CB5C-A378-2A4B-B7F8-66EE566ABCDE}"/>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42395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gradFill>
          <a:gsLst>
            <a:gs pos="41000">
              <a:schemeClr val="accent1">
                <a:lumMod val="0"/>
                <a:lumOff val="100000"/>
                <a:alpha val="43000"/>
              </a:schemeClr>
            </a:gs>
            <a:gs pos="100000">
              <a:srgbClr val="73CBF2"/>
            </a:gs>
            <a:gs pos="100000">
              <a:srgbClr val="73CBF2"/>
            </a:gs>
            <a:gs pos="100000">
              <a:srgbClr val="73CBF2"/>
            </a:gs>
          </a:gsLst>
          <a:lin ang="5400000" scaled="1"/>
        </a:gra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9600" y="701516"/>
            <a:ext cx="8376920" cy="738664"/>
          </a:xfrm>
        </p:spPr>
        <p:txBody>
          <a:bodyPr lIns="0" tIns="0" rIns="0" bIns="0"/>
          <a:lstStyle>
            <a:lvl1pPr>
              <a:defRPr sz="4800" b="1" i="0">
                <a:solidFill>
                  <a:srgbClr val="0051BA"/>
                </a:solidFill>
                <a:latin typeface="Gotham Bold" pitchFamily="2" charset="0"/>
                <a:cs typeface="Gotham Bold" pitchFamily="2" charset="0"/>
              </a:defRPr>
            </a:lvl1pPr>
          </a:lstStyle>
          <a:p>
            <a:r>
              <a:rPr lang="en-US" dirty="0"/>
              <a:t>Header</a:t>
            </a:r>
            <a:endParaRPr dirty="0"/>
          </a:p>
        </p:txBody>
      </p:sp>
      <p:sp>
        <p:nvSpPr>
          <p:cNvPr id="3" name="Holder 3"/>
          <p:cNvSpPr>
            <a:spLocks noGrp="1"/>
          </p:cNvSpPr>
          <p:nvPr>
            <p:ph type="body" idx="1" hasCustomPrompt="1"/>
          </p:nvPr>
        </p:nvSpPr>
        <p:spPr>
          <a:xfrm>
            <a:off x="609600" y="1720746"/>
            <a:ext cx="10820400" cy="369332"/>
          </a:xfrm>
        </p:spPr>
        <p:txBody>
          <a:bodyPr lIns="0" tIns="0" rIns="0" bIns="0"/>
          <a:lstStyle>
            <a:lvl1pPr>
              <a:defRPr sz="2400" b="0" i="0">
                <a:latin typeface="Gotham Book" pitchFamily="2" charset="0"/>
              </a:defRPr>
            </a:lvl1pPr>
          </a:lstStyle>
          <a:p>
            <a:pPr lvl="0"/>
            <a:r>
              <a:rPr lang="en-US" dirty="0"/>
              <a:t>Content</a:t>
            </a:r>
          </a:p>
        </p:txBody>
      </p:sp>
      <p:sp>
        <p:nvSpPr>
          <p:cNvPr id="7" name="object 7">
            <a:extLst>
              <a:ext uri="{FF2B5EF4-FFF2-40B4-BE49-F238E27FC236}">
                <a16:creationId xmlns:a16="http://schemas.microsoft.com/office/drawing/2014/main" id="{3E87B603-6276-E541-B7E3-493859EB8DDB}"/>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3" name="Text Placeholder 12">
            <a:extLst>
              <a:ext uri="{FF2B5EF4-FFF2-40B4-BE49-F238E27FC236}">
                <a16:creationId xmlns:a16="http://schemas.microsoft.com/office/drawing/2014/main" id="{7B6B5EC0-3D4C-FC43-AFF2-EA20AC5D0C55}"/>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9" name="Slide Number Placeholder 18">
            <a:extLst>
              <a:ext uri="{FF2B5EF4-FFF2-40B4-BE49-F238E27FC236}">
                <a16:creationId xmlns:a16="http://schemas.microsoft.com/office/drawing/2014/main" id="{1907A2EF-89FC-DB4C-87A4-E5A73B87049E}"/>
              </a:ext>
            </a:extLst>
          </p:cNvPr>
          <p:cNvSpPr>
            <a:spLocks noGrp="1"/>
          </p:cNvSpPr>
          <p:nvPr>
            <p:ph type="sldNum" sz="quarter" idx="13"/>
          </p:nvPr>
        </p:nvSpPr>
        <p:spPr>
          <a:xfrm>
            <a:off x="8854285" y="203161"/>
            <a:ext cx="2804160" cy="184666"/>
          </a:xfrm>
        </p:spPr>
        <p:txBody>
          <a:bodyPr/>
          <a:lstStyle>
            <a:lvl1pPr>
              <a:defRPr sz="1200" b="0" i="1">
                <a:latin typeface="Gotham Book Italic" pitchFamily="2" charset="0"/>
              </a:defRPr>
            </a:lvl1pPr>
          </a:lstStyle>
          <a:p>
            <a:fld id="{B6F15528-21DE-4FAA-801E-634DDDAF4B2B}" type="slidenum">
              <a:rPr lang="en-US" smtClean="0"/>
              <a:pPr/>
              <a:t>‹#›</a:t>
            </a:fld>
            <a:endParaRPr lang="en-US" dirty="0"/>
          </a:p>
        </p:txBody>
      </p:sp>
      <p:pic>
        <p:nvPicPr>
          <p:cNvPr id="9" name="Picture 8">
            <a:extLst>
              <a:ext uri="{FF2B5EF4-FFF2-40B4-BE49-F238E27FC236}">
                <a16:creationId xmlns:a16="http://schemas.microsoft.com/office/drawing/2014/main" id="{63DC97A4-02A9-6945-BD30-EB9948936B54}"/>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94237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object 7">
            <a:extLst>
              <a:ext uri="{FF2B5EF4-FFF2-40B4-BE49-F238E27FC236}">
                <a16:creationId xmlns:a16="http://schemas.microsoft.com/office/drawing/2014/main" id="{7A408A43-C0AD-F147-992D-2C49B6C3DA60}"/>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8" name="Holder 2">
            <a:extLst>
              <a:ext uri="{FF2B5EF4-FFF2-40B4-BE49-F238E27FC236}">
                <a16:creationId xmlns:a16="http://schemas.microsoft.com/office/drawing/2014/main" id="{053F5FAC-BDAF-7C42-AA4E-5F9C84EDDC19}"/>
              </a:ext>
            </a:extLst>
          </p:cNvPr>
          <p:cNvSpPr>
            <a:spLocks noGrp="1"/>
          </p:cNvSpPr>
          <p:nvPr>
            <p:ph type="title" hasCustomPrompt="1"/>
          </p:nvPr>
        </p:nvSpPr>
        <p:spPr>
          <a:xfrm>
            <a:off x="609600" y="701516"/>
            <a:ext cx="8376920" cy="738664"/>
          </a:xfrm>
        </p:spPr>
        <p:txBody>
          <a:bodyPr lIns="0" tIns="0" rIns="0" bIns="0"/>
          <a:lstStyle>
            <a:lvl1pPr>
              <a:defRPr sz="4800" b="1" i="0">
                <a:solidFill>
                  <a:srgbClr val="0051BA"/>
                </a:solidFill>
                <a:latin typeface="Gotham Bold" pitchFamily="2" charset="0"/>
                <a:cs typeface="Gotham Bold" pitchFamily="2" charset="0"/>
              </a:defRPr>
            </a:lvl1pPr>
          </a:lstStyle>
          <a:p>
            <a:r>
              <a:rPr lang="en-US" dirty="0"/>
              <a:t>Header</a:t>
            </a:r>
            <a:endParaRPr dirty="0"/>
          </a:p>
        </p:txBody>
      </p:sp>
      <p:sp>
        <p:nvSpPr>
          <p:cNvPr id="9" name="Holder 3">
            <a:extLst>
              <a:ext uri="{FF2B5EF4-FFF2-40B4-BE49-F238E27FC236}">
                <a16:creationId xmlns:a16="http://schemas.microsoft.com/office/drawing/2014/main" id="{5AC57B9D-01EB-7C40-811A-D3DDED8B29EB}"/>
              </a:ext>
            </a:extLst>
          </p:cNvPr>
          <p:cNvSpPr>
            <a:spLocks noGrp="1"/>
          </p:cNvSpPr>
          <p:nvPr>
            <p:ph type="body" idx="1" hasCustomPrompt="1"/>
          </p:nvPr>
        </p:nvSpPr>
        <p:spPr>
          <a:xfrm>
            <a:off x="609600" y="1720746"/>
            <a:ext cx="10820400" cy="369332"/>
          </a:xfrm>
        </p:spPr>
        <p:txBody>
          <a:bodyPr lIns="0" tIns="0" rIns="0" bIns="0"/>
          <a:lstStyle>
            <a:lvl1pPr>
              <a:defRPr sz="2400" b="0" i="0">
                <a:latin typeface="Gotham Book" pitchFamily="2" charset="0"/>
              </a:defRPr>
            </a:lvl1pPr>
          </a:lstStyle>
          <a:p>
            <a:pPr lvl="0"/>
            <a:r>
              <a:rPr lang="en-US" dirty="0"/>
              <a:t>Content</a:t>
            </a:r>
          </a:p>
        </p:txBody>
      </p:sp>
      <p:sp>
        <p:nvSpPr>
          <p:cNvPr id="11" name="Text Placeholder 12">
            <a:extLst>
              <a:ext uri="{FF2B5EF4-FFF2-40B4-BE49-F238E27FC236}">
                <a16:creationId xmlns:a16="http://schemas.microsoft.com/office/drawing/2014/main" id="{472432B1-17F3-4F45-9037-94C5F7B0BEA2}"/>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2" name="Slide Number Placeholder 18">
            <a:extLst>
              <a:ext uri="{FF2B5EF4-FFF2-40B4-BE49-F238E27FC236}">
                <a16:creationId xmlns:a16="http://schemas.microsoft.com/office/drawing/2014/main" id="{B5EB74A6-DFD4-8449-AF08-ECC6CD694BB3}"/>
              </a:ext>
            </a:extLst>
          </p:cNvPr>
          <p:cNvSpPr txBox="1">
            <a:spLocks/>
          </p:cNvSpPr>
          <p:nvPr userDrawn="1"/>
        </p:nvSpPr>
        <p:spPr>
          <a:xfrm>
            <a:off x="8854285" y="203161"/>
            <a:ext cx="2804160" cy="184666"/>
          </a:xfrm>
          <a:prstGeom prst="rect">
            <a:avLst/>
          </a:prstGeom>
        </p:spPr>
        <p:txBody>
          <a:bodyPr wrap="square" lIns="0" tIns="0" rIns="0" bIns="0">
            <a:spAutoFit/>
          </a:bodyPr>
          <a:lstStyle>
            <a:defPPr>
              <a:defRPr lang="en-US"/>
            </a:defPPr>
            <a:lvl1pPr marL="0" algn="r" defTabSz="914400" rtl="0" eaLnBrk="1" latinLnBrk="0" hangingPunct="1">
              <a:defRPr sz="1200" b="0" i="1" kern="1200">
                <a:solidFill>
                  <a:schemeClr val="tx1">
                    <a:tint val="75000"/>
                  </a:schemeClr>
                </a:solidFill>
                <a:latin typeface="Gotham Book Italic"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dirty="0"/>
          </a:p>
        </p:txBody>
      </p:sp>
      <p:pic>
        <p:nvPicPr>
          <p:cNvPr id="10" name="Picture 9">
            <a:extLst>
              <a:ext uri="{FF2B5EF4-FFF2-40B4-BE49-F238E27FC236}">
                <a16:creationId xmlns:a16="http://schemas.microsoft.com/office/drawing/2014/main" id="{560E64CF-82A1-284E-BBCC-74BFF020ABB3}"/>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99746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bg>
      <p:bgPr>
        <a:gradFill>
          <a:gsLst>
            <a:gs pos="41000">
              <a:schemeClr val="accent1">
                <a:lumMod val="0"/>
                <a:lumOff val="100000"/>
                <a:alpha val="43000"/>
              </a:schemeClr>
            </a:gs>
            <a:gs pos="100000">
              <a:srgbClr val="73CBF2"/>
            </a:gs>
            <a:gs pos="100000">
              <a:srgbClr val="73CBF2"/>
            </a:gs>
            <a:gs pos="100000">
              <a:srgbClr val="73CBF2"/>
            </a:gs>
          </a:gsLst>
          <a:lin ang="5400000" scaled="1"/>
        </a:gra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id="{C90F3310-80EB-9A47-92B7-DBD56835D6EA}"/>
              </a:ext>
            </a:extLst>
          </p:cNvPr>
          <p:cNvSpPr>
            <a:spLocks noGrp="1"/>
          </p:cNvSpPr>
          <p:nvPr>
            <p:ph type="title" hasCustomPrompt="1"/>
          </p:nvPr>
        </p:nvSpPr>
        <p:spPr>
          <a:xfrm>
            <a:off x="609600" y="701516"/>
            <a:ext cx="8376920" cy="738664"/>
          </a:xfrm>
        </p:spPr>
        <p:txBody>
          <a:bodyPr lIns="0" tIns="0" rIns="0" bIns="0"/>
          <a:lstStyle>
            <a:lvl1pPr>
              <a:defRPr sz="4800" b="1" i="0">
                <a:solidFill>
                  <a:srgbClr val="0051BA"/>
                </a:solidFill>
                <a:latin typeface="Gotham Bold" pitchFamily="2" charset="0"/>
                <a:cs typeface="Gotham Bold" pitchFamily="2" charset="0"/>
              </a:defRPr>
            </a:lvl1pPr>
          </a:lstStyle>
          <a:p>
            <a:r>
              <a:rPr lang="en-US" dirty="0"/>
              <a:t>Header</a:t>
            </a:r>
            <a:endParaRPr dirty="0"/>
          </a:p>
        </p:txBody>
      </p:sp>
      <p:sp>
        <p:nvSpPr>
          <p:cNvPr id="11" name="object 7">
            <a:extLst>
              <a:ext uri="{FF2B5EF4-FFF2-40B4-BE49-F238E27FC236}">
                <a16:creationId xmlns:a16="http://schemas.microsoft.com/office/drawing/2014/main" id="{1C961FEE-8A17-8F48-BEE0-687D0D63F364}"/>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4" name="Text Placeholder 13">
            <a:extLst>
              <a:ext uri="{FF2B5EF4-FFF2-40B4-BE49-F238E27FC236}">
                <a16:creationId xmlns:a16="http://schemas.microsoft.com/office/drawing/2014/main" id="{16137376-5D4A-4B41-A1AD-DCF2CA30105F}"/>
              </a:ext>
            </a:extLst>
          </p:cNvPr>
          <p:cNvSpPr>
            <a:spLocks noGrp="1"/>
          </p:cNvSpPr>
          <p:nvPr>
            <p:ph type="body" sz="quarter" idx="10"/>
          </p:nvPr>
        </p:nvSpPr>
        <p:spPr>
          <a:xfrm>
            <a:off x="609600" y="1729758"/>
            <a:ext cx="5715000" cy="1846659"/>
          </a:xfrm>
        </p:spPr>
        <p:txBody>
          <a:bodyPr/>
          <a:lstStyle>
            <a:lvl1pPr>
              <a:defRPr sz="2400" b="0" i="0">
                <a:latin typeface="Gotham Book" pitchFamily="2" charset="0"/>
              </a:defRPr>
            </a:lvl1pPr>
            <a:lvl2pPr>
              <a:defRPr sz="2400" b="0" i="0">
                <a:latin typeface="Gotham Book" pitchFamily="2" charset="0"/>
              </a:defRPr>
            </a:lvl2pPr>
            <a:lvl3pPr>
              <a:defRPr sz="2400" b="0" i="0">
                <a:latin typeface="Gotham Book" pitchFamily="2" charset="0"/>
              </a:defRPr>
            </a:lvl3pPr>
            <a:lvl4pPr>
              <a:defRPr sz="2400" b="0" i="0">
                <a:latin typeface="Gotham Book" pitchFamily="2" charset="0"/>
              </a:defRPr>
            </a:lvl4pPr>
            <a:lvl5pPr>
              <a:defRPr sz="2400" b="0" i="0">
                <a:latin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FF2B5EF4-FFF2-40B4-BE49-F238E27FC236}">
                <a16:creationId xmlns:a16="http://schemas.microsoft.com/office/drawing/2014/main" id="{3170C2B7-36FB-3D46-B0B4-D4B30E08A9E5}"/>
              </a:ext>
            </a:extLst>
          </p:cNvPr>
          <p:cNvSpPr>
            <a:spLocks noGrp="1"/>
          </p:cNvSpPr>
          <p:nvPr>
            <p:ph sz="quarter" idx="11"/>
          </p:nvPr>
        </p:nvSpPr>
        <p:spPr>
          <a:xfrm>
            <a:off x="6477000" y="1730375"/>
            <a:ext cx="441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2">
            <a:extLst>
              <a:ext uri="{FF2B5EF4-FFF2-40B4-BE49-F238E27FC236}">
                <a16:creationId xmlns:a16="http://schemas.microsoft.com/office/drawing/2014/main" id="{262C47E3-DBF1-6B44-8752-DB929D648D74}"/>
              </a:ext>
            </a:extLst>
          </p:cNvPr>
          <p:cNvSpPr>
            <a:spLocks noGrp="1"/>
          </p:cNvSpPr>
          <p:nvPr>
            <p:ph type="body" sz="quarter" idx="12"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21" name="Slide Number Placeholder 18">
            <a:extLst>
              <a:ext uri="{FF2B5EF4-FFF2-40B4-BE49-F238E27FC236}">
                <a16:creationId xmlns:a16="http://schemas.microsoft.com/office/drawing/2014/main" id="{23354176-9E17-0045-9D5D-28FAF94426DD}"/>
              </a:ext>
            </a:extLst>
          </p:cNvPr>
          <p:cNvSpPr>
            <a:spLocks noGrp="1"/>
          </p:cNvSpPr>
          <p:nvPr>
            <p:ph type="sldNum" sz="quarter" idx="13"/>
          </p:nvPr>
        </p:nvSpPr>
        <p:spPr>
          <a:xfrm>
            <a:off x="8854285" y="203161"/>
            <a:ext cx="2804160" cy="184666"/>
          </a:xfrm>
        </p:spPr>
        <p:txBody>
          <a:bodyPr/>
          <a:lstStyle>
            <a:lvl1pPr>
              <a:defRPr sz="1200" b="0" i="1">
                <a:latin typeface="Gotham Book Italic" pitchFamily="2" charset="0"/>
              </a:defRPr>
            </a:lvl1pPr>
          </a:lstStyle>
          <a:p>
            <a:fld id="{B6F15528-21DE-4FAA-801E-634DDDAF4B2B}" type="slidenum">
              <a:rPr lang="en-US" smtClean="0"/>
              <a:pPr/>
              <a:t>‹#›</a:t>
            </a:fld>
            <a:endParaRPr lang="en-US" dirty="0"/>
          </a:p>
        </p:txBody>
      </p:sp>
      <p:pic>
        <p:nvPicPr>
          <p:cNvPr id="10" name="Picture 9">
            <a:extLst>
              <a:ext uri="{FF2B5EF4-FFF2-40B4-BE49-F238E27FC236}">
                <a16:creationId xmlns:a16="http://schemas.microsoft.com/office/drawing/2014/main" id="{44052AE0-4E71-BF48-B31B-D50C3A59EB69}"/>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21955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809989-07EB-3749-B7B0-18060D9754C0}"/>
              </a:ext>
            </a:extLst>
          </p:cNvPr>
          <p:cNvSpPr/>
          <p:nvPr userDrawn="1"/>
        </p:nvSpPr>
        <p:spPr>
          <a:xfrm>
            <a:off x="8077200" y="0"/>
            <a:ext cx="4114800" cy="6858000"/>
          </a:xfrm>
          <a:prstGeom prst="rect">
            <a:avLst/>
          </a:prstGeom>
          <a:solidFill>
            <a:srgbClr val="73C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7">
            <a:extLst>
              <a:ext uri="{FF2B5EF4-FFF2-40B4-BE49-F238E27FC236}">
                <a16:creationId xmlns:a16="http://schemas.microsoft.com/office/drawing/2014/main" id="{B7158A24-B901-C043-9960-E49DB9941933}"/>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DDE5ED"/>
            </a:solidFill>
          </a:ln>
        </p:spPr>
        <p:txBody>
          <a:bodyPr wrap="square" lIns="0" tIns="0" rIns="0" bIns="0" rtlCol="0"/>
          <a:lstStyle/>
          <a:p>
            <a:endParaRPr dirty="0"/>
          </a:p>
        </p:txBody>
      </p:sp>
      <p:sp>
        <p:nvSpPr>
          <p:cNvPr id="8" name="Holder 3">
            <a:extLst>
              <a:ext uri="{FF2B5EF4-FFF2-40B4-BE49-F238E27FC236}">
                <a16:creationId xmlns:a16="http://schemas.microsoft.com/office/drawing/2014/main" id="{7A798E46-E8B6-AB41-92DE-80F5136E7E1A}"/>
              </a:ext>
            </a:extLst>
          </p:cNvPr>
          <p:cNvSpPr>
            <a:spLocks noGrp="1"/>
          </p:cNvSpPr>
          <p:nvPr>
            <p:ph type="body" idx="1" hasCustomPrompt="1"/>
          </p:nvPr>
        </p:nvSpPr>
        <p:spPr>
          <a:xfrm>
            <a:off x="609600" y="724806"/>
            <a:ext cx="7162800" cy="369332"/>
          </a:xfrm>
        </p:spPr>
        <p:txBody>
          <a:bodyPr lIns="0" tIns="0" rIns="0" bIns="0"/>
          <a:lstStyle>
            <a:lvl1pPr>
              <a:defRPr sz="2400" b="0" i="0">
                <a:latin typeface="Gotham Book" pitchFamily="2" charset="0"/>
              </a:defRPr>
            </a:lvl1pPr>
          </a:lstStyle>
          <a:p>
            <a:pPr lvl="0"/>
            <a:r>
              <a:rPr lang="en-US" dirty="0"/>
              <a:t>Content</a:t>
            </a:r>
          </a:p>
        </p:txBody>
      </p:sp>
      <p:sp>
        <p:nvSpPr>
          <p:cNvPr id="9" name="Text Placeholder 12">
            <a:extLst>
              <a:ext uri="{FF2B5EF4-FFF2-40B4-BE49-F238E27FC236}">
                <a16:creationId xmlns:a16="http://schemas.microsoft.com/office/drawing/2014/main" id="{97720595-54C4-F24A-8EC3-7817F4BB1669}"/>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0" name="Slide Number Placeholder 18">
            <a:extLst>
              <a:ext uri="{FF2B5EF4-FFF2-40B4-BE49-F238E27FC236}">
                <a16:creationId xmlns:a16="http://schemas.microsoft.com/office/drawing/2014/main" id="{505C51FC-D1C6-ED4F-95D4-7316621262C0}"/>
              </a:ext>
            </a:extLst>
          </p:cNvPr>
          <p:cNvSpPr txBox="1">
            <a:spLocks/>
          </p:cNvSpPr>
          <p:nvPr userDrawn="1"/>
        </p:nvSpPr>
        <p:spPr>
          <a:xfrm>
            <a:off x="8854285" y="203161"/>
            <a:ext cx="2804160" cy="184666"/>
          </a:xfrm>
          <a:prstGeom prst="rect">
            <a:avLst/>
          </a:prstGeom>
        </p:spPr>
        <p:txBody>
          <a:bodyPr wrap="square" lIns="0" tIns="0" rIns="0" bIns="0">
            <a:spAutoFit/>
          </a:bodyPr>
          <a:lstStyle>
            <a:defPPr>
              <a:defRPr lang="en-US"/>
            </a:defPPr>
            <a:lvl1pPr marL="0" algn="r" defTabSz="914400" rtl="0" eaLnBrk="1" latinLnBrk="0" hangingPunct="1">
              <a:defRPr sz="1200" b="0" i="1" kern="1200">
                <a:solidFill>
                  <a:schemeClr val="tx1">
                    <a:tint val="75000"/>
                  </a:schemeClr>
                </a:solidFill>
                <a:latin typeface="Gotham Book Italic"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dirty="0"/>
          </a:p>
        </p:txBody>
      </p:sp>
      <p:sp>
        <p:nvSpPr>
          <p:cNvPr id="12" name="Holder 3">
            <a:extLst>
              <a:ext uri="{FF2B5EF4-FFF2-40B4-BE49-F238E27FC236}">
                <a16:creationId xmlns:a16="http://schemas.microsoft.com/office/drawing/2014/main" id="{AECCB26F-850B-E34E-9E01-992389150124}"/>
              </a:ext>
            </a:extLst>
          </p:cNvPr>
          <p:cNvSpPr>
            <a:spLocks noGrp="1"/>
          </p:cNvSpPr>
          <p:nvPr>
            <p:ph type="body" idx="11" hasCustomPrompt="1"/>
          </p:nvPr>
        </p:nvSpPr>
        <p:spPr>
          <a:xfrm>
            <a:off x="8624303" y="1365187"/>
            <a:ext cx="3096986" cy="276999"/>
          </a:xfrm>
        </p:spPr>
        <p:txBody>
          <a:bodyPr lIns="0" tIns="0" rIns="0" bIns="0"/>
          <a:lstStyle>
            <a:lvl1pPr>
              <a:defRPr sz="1800" b="0" i="0">
                <a:latin typeface="Gotham Book" pitchFamily="2" charset="0"/>
              </a:defRPr>
            </a:lvl1pPr>
          </a:lstStyle>
          <a:p>
            <a:pPr lvl="0"/>
            <a:r>
              <a:rPr lang="en-US" dirty="0"/>
              <a:t>Content</a:t>
            </a:r>
          </a:p>
        </p:txBody>
      </p:sp>
      <p:sp>
        <p:nvSpPr>
          <p:cNvPr id="13" name="Holder 3">
            <a:extLst>
              <a:ext uri="{FF2B5EF4-FFF2-40B4-BE49-F238E27FC236}">
                <a16:creationId xmlns:a16="http://schemas.microsoft.com/office/drawing/2014/main" id="{18874637-6413-8A4A-AEE8-872B50B73C63}"/>
              </a:ext>
            </a:extLst>
          </p:cNvPr>
          <p:cNvSpPr>
            <a:spLocks noGrp="1"/>
          </p:cNvSpPr>
          <p:nvPr>
            <p:ph type="body" idx="12" hasCustomPrompt="1"/>
          </p:nvPr>
        </p:nvSpPr>
        <p:spPr>
          <a:xfrm>
            <a:off x="8624303" y="757404"/>
            <a:ext cx="2392835" cy="369332"/>
          </a:xfrm>
        </p:spPr>
        <p:txBody>
          <a:bodyPr lIns="0" tIns="0" rIns="0" bIns="0"/>
          <a:lstStyle>
            <a:lvl1pPr>
              <a:defRPr sz="2400" b="1" i="0">
                <a:solidFill>
                  <a:srgbClr val="0051BA"/>
                </a:solidFill>
                <a:latin typeface="Gotham Book" pitchFamily="2" charset="0"/>
              </a:defRPr>
            </a:lvl1pPr>
          </a:lstStyle>
          <a:p>
            <a:pPr lvl="0"/>
            <a:r>
              <a:rPr lang="en-US" dirty="0"/>
              <a:t>Header</a:t>
            </a:r>
          </a:p>
        </p:txBody>
      </p:sp>
      <p:pic>
        <p:nvPicPr>
          <p:cNvPr id="14" name="Picture 13">
            <a:extLst>
              <a:ext uri="{FF2B5EF4-FFF2-40B4-BE49-F238E27FC236}">
                <a16:creationId xmlns:a16="http://schemas.microsoft.com/office/drawing/2014/main" id="{4D5446A4-E598-B647-928A-E7D9318343C7}"/>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211602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s and Captions">
    <p:bg>
      <p:bgPr>
        <a:solidFill>
          <a:schemeClr val="bg1"/>
        </a:solidFill>
        <a:effectLst/>
      </p:bgPr>
    </p:bg>
    <p:spTree>
      <p:nvGrpSpPr>
        <p:cNvPr id="1" name=""/>
        <p:cNvGrpSpPr/>
        <p:nvPr/>
      </p:nvGrpSpPr>
      <p:grpSpPr>
        <a:xfrm>
          <a:off x="0" y="0"/>
          <a:ext cx="0" cy="0"/>
          <a:chOff x="0" y="0"/>
          <a:chExt cx="0" cy="0"/>
        </a:xfrm>
      </p:grpSpPr>
      <p:sp>
        <p:nvSpPr>
          <p:cNvPr id="8" name="object 7">
            <a:extLst>
              <a:ext uri="{FF2B5EF4-FFF2-40B4-BE49-F238E27FC236}">
                <a16:creationId xmlns:a16="http://schemas.microsoft.com/office/drawing/2014/main" id="{866DBB05-D483-D748-9373-28E3B69AEFC9}"/>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1" name="Text Placeholder 12">
            <a:extLst>
              <a:ext uri="{FF2B5EF4-FFF2-40B4-BE49-F238E27FC236}">
                <a16:creationId xmlns:a16="http://schemas.microsoft.com/office/drawing/2014/main" id="{A9C96DBC-3002-424E-9A58-9A71A7A12561}"/>
              </a:ext>
            </a:extLst>
          </p:cNvPr>
          <p:cNvSpPr>
            <a:spLocks noGrp="1"/>
          </p:cNvSpPr>
          <p:nvPr>
            <p:ph type="body" sz="quarter" idx="11" hasCustomPrompt="1"/>
          </p:nvPr>
        </p:nvSpPr>
        <p:spPr>
          <a:xfrm>
            <a:off x="850085" y="5149334"/>
            <a:ext cx="4631268" cy="184666"/>
          </a:xfrm>
        </p:spPr>
        <p:txBody>
          <a:bodyPr/>
          <a:lstStyle>
            <a:lvl1pPr>
              <a:defRPr sz="1200" b="0" i="1">
                <a:latin typeface="Gotham Light Italic" pitchFamily="2" charset="0"/>
              </a:defRPr>
            </a:lvl1pPr>
          </a:lstStyle>
          <a:p>
            <a:pPr lvl="0"/>
            <a:r>
              <a:rPr lang="en-US" dirty="0"/>
              <a:t>Caption</a:t>
            </a:r>
          </a:p>
        </p:txBody>
      </p:sp>
      <p:sp>
        <p:nvSpPr>
          <p:cNvPr id="14" name="Picture Placeholder 12">
            <a:extLst>
              <a:ext uri="{FF2B5EF4-FFF2-40B4-BE49-F238E27FC236}">
                <a16:creationId xmlns:a16="http://schemas.microsoft.com/office/drawing/2014/main" id="{9705D3B9-B76C-7E40-8FEA-013EDFD9D3CF}"/>
              </a:ext>
            </a:extLst>
          </p:cNvPr>
          <p:cNvSpPr>
            <a:spLocks noGrp="1"/>
          </p:cNvSpPr>
          <p:nvPr>
            <p:ph type="pic" sz="quarter" idx="13"/>
          </p:nvPr>
        </p:nvSpPr>
        <p:spPr>
          <a:xfrm>
            <a:off x="833152" y="1024791"/>
            <a:ext cx="4648201" cy="3962400"/>
          </a:xfrm>
        </p:spPr>
        <p:txBody>
          <a:bodyPr/>
          <a:lstStyle/>
          <a:p>
            <a:endParaRPr lang="en-US"/>
          </a:p>
        </p:txBody>
      </p:sp>
      <p:sp>
        <p:nvSpPr>
          <p:cNvPr id="15" name="Text Placeholder 12">
            <a:extLst>
              <a:ext uri="{FF2B5EF4-FFF2-40B4-BE49-F238E27FC236}">
                <a16:creationId xmlns:a16="http://schemas.microsoft.com/office/drawing/2014/main" id="{41DAC842-190A-5747-BA45-086719DEE690}"/>
              </a:ext>
            </a:extLst>
          </p:cNvPr>
          <p:cNvSpPr>
            <a:spLocks noGrp="1"/>
          </p:cNvSpPr>
          <p:nvPr>
            <p:ph type="body" sz="quarter" idx="14" hasCustomPrompt="1"/>
          </p:nvPr>
        </p:nvSpPr>
        <p:spPr>
          <a:xfrm>
            <a:off x="6285686" y="5163703"/>
            <a:ext cx="4648201" cy="170297"/>
          </a:xfrm>
        </p:spPr>
        <p:txBody>
          <a:bodyPr/>
          <a:lstStyle>
            <a:lvl1pPr>
              <a:defRPr sz="1200" b="0" i="1">
                <a:latin typeface="Gotham Light Italic" pitchFamily="2" charset="0"/>
              </a:defRPr>
            </a:lvl1pPr>
          </a:lstStyle>
          <a:p>
            <a:pPr lvl="0"/>
            <a:r>
              <a:rPr lang="en-US" dirty="0"/>
              <a:t>Caption</a:t>
            </a:r>
          </a:p>
        </p:txBody>
      </p:sp>
      <p:sp>
        <p:nvSpPr>
          <p:cNvPr id="16" name="Picture Placeholder 12">
            <a:extLst>
              <a:ext uri="{FF2B5EF4-FFF2-40B4-BE49-F238E27FC236}">
                <a16:creationId xmlns:a16="http://schemas.microsoft.com/office/drawing/2014/main" id="{9126F331-B3BA-C743-A0F7-72CD992CEEA3}"/>
              </a:ext>
            </a:extLst>
          </p:cNvPr>
          <p:cNvSpPr>
            <a:spLocks noGrp="1"/>
          </p:cNvSpPr>
          <p:nvPr>
            <p:ph type="pic" sz="quarter" idx="15"/>
          </p:nvPr>
        </p:nvSpPr>
        <p:spPr>
          <a:xfrm>
            <a:off x="6302619" y="1024791"/>
            <a:ext cx="4648201" cy="3962400"/>
          </a:xfrm>
        </p:spPr>
        <p:txBody>
          <a:bodyPr/>
          <a:lstStyle/>
          <a:p>
            <a:endParaRPr lang="en-US"/>
          </a:p>
        </p:txBody>
      </p:sp>
      <p:sp>
        <p:nvSpPr>
          <p:cNvPr id="18" name="Text Placeholder 12">
            <a:extLst>
              <a:ext uri="{FF2B5EF4-FFF2-40B4-BE49-F238E27FC236}">
                <a16:creationId xmlns:a16="http://schemas.microsoft.com/office/drawing/2014/main" id="{A83EBE79-89FA-7243-A0E0-91AF601A7F67}"/>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9" name="Slide Number Placeholder 18">
            <a:extLst>
              <a:ext uri="{FF2B5EF4-FFF2-40B4-BE49-F238E27FC236}">
                <a16:creationId xmlns:a16="http://schemas.microsoft.com/office/drawing/2014/main" id="{1569DCEA-833C-E84A-99CC-C5BD3FD164CC}"/>
              </a:ext>
            </a:extLst>
          </p:cNvPr>
          <p:cNvSpPr>
            <a:spLocks noGrp="1"/>
          </p:cNvSpPr>
          <p:nvPr>
            <p:ph type="sldNum" sz="quarter" idx="16"/>
          </p:nvPr>
        </p:nvSpPr>
        <p:spPr>
          <a:xfrm>
            <a:off x="8854285" y="203161"/>
            <a:ext cx="2804160" cy="184666"/>
          </a:xfrm>
        </p:spPr>
        <p:txBody>
          <a:bodyPr/>
          <a:lstStyle>
            <a:lvl1pPr>
              <a:defRPr sz="1200" b="0" i="1">
                <a:latin typeface="Gotham Book Italic" pitchFamily="2" charset="0"/>
              </a:defRPr>
            </a:lvl1pPr>
          </a:lstStyle>
          <a:p>
            <a:fld id="{B6F15528-21DE-4FAA-801E-634DDDAF4B2B}" type="slidenum">
              <a:rPr lang="en-US" smtClean="0"/>
              <a:pPr/>
              <a:t>‹#›</a:t>
            </a:fld>
            <a:endParaRPr lang="en-US" dirty="0"/>
          </a:p>
        </p:txBody>
      </p:sp>
      <p:pic>
        <p:nvPicPr>
          <p:cNvPr id="10" name="Picture 9">
            <a:extLst>
              <a:ext uri="{FF2B5EF4-FFF2-40B4-BE49-F238E27FC236}">
                <a16:creationId xmlns:a16="http://schemas.microsoft.com/office/drawing/2014/main" id="{6FB31234-E3B8-D74F-9F89-15CA3471F03D}"/>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21973484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85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Click to edit Master title style</a:t>
            </a:r>
          </a:p>
        </p:txBody>
      </p:sp>
      <p:sp>
        <p:nvSpPr>
          <p:cNvPr id="22" name="Shape 22"/>
          <p:cNvSpPr>
            <a:spLocks noGrp="1"/>
          </p:cNvSpPr>
          <p:nvPr>
            <p:ph type="body" idx="1"/>
          </p:nvPr>
        </p:nvSpPr>
        <p:spPr>
          <a:xfrm>
            <a:off x="609600" y="1577340"/>
            <a:ext cx="10972800" cy="1384995"/>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3" name="Shape 23"/>
          <p:cNvSpPr>
            <a:spLocks noGrp="1"/>
          </p:cNvSpPr>
          <p:nvPr>
            <p:ph type="sldNum" sz="quarter" idx="2"/>
          </p:nvPr>
        </p:nvSpPr>
        <p:spPr>
          <a:xfrm>
            <a:off x="8778240" y="6377940"/>
            <a:ext cx="2804160"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000303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07539" y="2267177"/>
            <a:ext cx="8376920" cy="1869439"/>
          </a:xfrm>
          <a:prstGeom prst="rect">
            <a:avLst/>
          </a:prstGeom>
        </p:spPr>
        <p:txBody>
          <a:bodyPr wrap="square" lIns="0" tIns="0" rIns="0" bIns="0">
            <a:spAutoFit/>
          </a:bodyPr>
          <a:lstStyle>
            <a:lvl1pPr>
              <a:defRPr sz="6000" b="1" i="0">
                <a:solidFill>
                  <a:srgbClr val="0069B0"/>
                </a:solidFill>
                <a:latin typeface="Montserrat"/>
                <a:cs typeface="Montserra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10459923" y="6168287"/>
            <a:ext cx="502284" cy="157479"/>
          </a:xfrm>
          <a:prstGeom prst="rect">
            <a:avLst/>
          </a:prstGeom>
        </p:spPr>
        <p:txBody>
          <a:bodyPr wrap="square" lIns="0" tIns="0" rIns="0" bIns="0">
            <a:spAutoFit/>
          </a:bodyPr>
          <a:lstStyle>
            <a:lvl1pPr>
              <a:defRPr sz="800" b="0" i="0">
                <a:solidFill>
                  <a:schemeClr val="tx1"/>
                </a:solidFill>
                <a:latin typeface="Montserrat-Light"/>
                <a:cs typeface="Montserrat-Light"/>
              </a:defRPr>
            </a:lvl1pPr>
          </a:lstStyle>
          <a:p>
            <a:pPr marL="12700">
              <a:lnSpc>
                <a:spcPct val="100000"/>
              </a:lnSpc>
              <a:spcBef>
                <a:spcPts val="125"/>
              </a:spcBef>
            </a:pPr>
            <a:r>
              <a:rPr lang="en-US"/>
              <a:t>logo</a:t>
            </a:r>
            <a:r>
              <a:rPr lang="en-US" spc="-65"/>
              <a:t> </a:t>
            </a:r>
            <a:r>
              <a:rPr lang="en-US" spc="-5"/>
              <a:t>here</a:t>
            </a:r>
            <a:endParaRPr lang="en-US" spc="-5"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8/4/2023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667608239"/>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68" r:id="rId3"/>
    <p:sldLayoutId id="2147483671" r:id="rId4"/>
    <p:sldLayoutId id="2147483669" r:id="rId5"/>
    <p:sldLayoutId id="2147483673" r:id="rId6"/>
    <p:sldLayoutId id="2147483670" r:id="rId7"/>
    <p:sldLayoutId id="2147483674" r:id="rId8"/>
    <p:sldLayoutId id="2147483675" r:id="rId9"/>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k8zcIp3oUMc?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nam10.safelinks.protection.outlook.com/?url=https%3A%2F%2Fcrashstats.nhtsa.dot.gov%2FApi%2FPublic%2FViewPublication%2F813435%23%3A~%3Atext%3DThe%2520estimated%2520number%2520of%2520people%2Csignificant%2520increase%2520of%25209.4%2520percent.&amp;data=05%7C01%7Calowder%40ku.edu%7Ca3439a9bb69f406bb86308db8218e1fa%7C3c176536afe643f5b96636feabbe3c1a%7C0%7C0%7C638246815598155933%7CUnknown%7CTWFpbGZsb3d8eyJWIjoiMC4wLjAwMDAiLCJQIjoiV2luMzIiLCJBTiI6Ik1haWwiLCJXVCI6Mn0%3D%7C3000%7C%7C%7C&amp;sdata=SksQGmw5FdQoAghuW%2FdACeD0DN4NQ4pkWSIBKTujUVU%3D&amp;reserved=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video" Target="https://www.youtube.com/embed/BqBBVHzHV0c" TargetMode="Externa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video" Target="https://www.youtube.com/embed/O91fMoEOiv8" TargetMode="Externa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video" Target="https://www.youtube.com/embed/iiEzf3J4iFk?feature=oembed" TargetMode="External"/><Relationship Id="rId5" Type="http://schemas.openxmlformats.org/officeDocument/2006/relationships/hyperlink" Target="https://www.youtube.com/watch?v=iiEzf3J4iFk" TargetMode="Externa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video" Target="https://www.youtube.com/embed/SooPxUEUdlQ?feature=oembed" TargetMode="External"/><Relationship Id="rId6" Type="http://schemas.openxmlformats.org/officeDocument/2006/relationships/hyperlink" Target="https://www.youtube.com/watch?v=SooPxUEUdlQ" TargetMode="External"/><Relationship Id="rId5" Type="http://schemas.openxmlformats.org/officeDocument/2006/relationships/image" Target="../media/image76.jpeg"/><Relationship Id="rId4" Type="http://schemas.openxmlformats.org/officeDocument/2006/relationships/hyperlink" Target="https://www.cdc.gov/niosh/newsroom/feature/driver-fatigue.html"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7.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hyperlink" Target="https://www.cdc.gov/sleep/features/drowsy-driving.html"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hyperlink" Target="https://aaafoundation.org/prevalence-drowsy-driving-crashes-estimates-large-scale-naturalistic-driving-study/" TargetMode="External"/><Relationship Id="rId4" Type="http://schemas.openxmlformats.org/officeDocument/2006/relationships/hyperlink" Target="https://www.nsc.org/road/safety-topics/fatigued-driver#:~:text=A%20study%20by%20the%20AAA,and%20about%206%2C400%20were%20fatal."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35">
            <a:extLst>
              <a:ext uri="{FF2B5EF4-FFF2-40B4-BE49-F238E27FC236}">
                <a16:creationId xmlns:a16="http://schemas.microsoft.com/office/drawing/2014/main" id="{468262C1-CFA5-47AF-BDB0-46F90EC51962}"/>
              </a:ext>
            </a:extLst>
          </p:cNvPr>
          <p:cNvSpPr>
            <a:spLocks noGrp="1"/>
          </p:cNvSpPr>
          <p:nvPr>
            <p:ph type="ctrTitle"/>
          </p:nvPr>
        </p:nvSpPr>
        <p:spPr>
          <a:xfrm>
            <a:off x="228600" y="3429000"/>
            <a:ext cx="6019799" cy="98488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5400">
                <a:effectLst>
                  <a:outerShdw blurRad="38100" dist="38100" dir="2700000" rotWithShape="0">
                    <a:srgbClr val="000000">
                      <a:alpha val="43137"/>
                    </a:srgbClr>
                  </a:outerShdw>
                </a:effectLst>
                <a:latin typeface="Tahoma"/>
                <a:ea typeface="Tahoma"/>
                <a:cs typeface="Tahoma"/>
                <a:sym typeface="Tahoma"/>
              </a:defRPr>
            </a:pPr>
            <a:r>
              <a:rPr lang="en-US" sz="1600" dirty="0"/>
              <a:t>Resources </a:t>
            </a:r>
            <a:br>
              <a:rPr lang="en-US" sz="1600" dirty="0"/>
            </a:br>
            <a:r>
              <a:rPr lang="en-US" sz="1600" dirty="0"/>
              <a:t>Coaching The Van Driver 4  Coaching Systems</a:t>
            </a:r>
            <a:br>
              <a:rPr lang="en-US" sz="1600" dirty="0"/>
            </a:br>
            <a:r>
              <a:rPr lang="en-US" sz="1600" dirty="0"/>
              <a:t>CTAA PASS  7.0</a:t>
            </a:r>
            <a:br>
              <a:rPr lang="en-US" sz="1600" dirty="0"/>
            </a:br>
            <a:endParaRPr sz="1600" dirty="0"/>
          </a:p>
        </p:txBody>
      </p:sp>
      <p:sp>
        <p:nvSpPr>
          <p:cNvPr id="4" name="TextBox 3">
            <a:extLst>
              <a:ext uri="{FF2B5EF4-FFF2-40B4-BE49-F238E27FC236}">
                <a16:creationId xmlns:a16="http://schemas.microsoft.com/office/drawing/2014/main" id="{F092D61E-C52C-45A0-845E-5E08A2CCE29F}"/>
              </a:ext>
            </a:extLst>
          </p:cNvPr>
          <p:cNvSpPr txBox="1"/>
          <p:nvPr/>
        </p:nvSpPr>
        <p:spPr>
          <a:xfrm>
            <a:off x="977240" y="2286000"/>
            <a:ext cx="5118760" cy="830997"/>
          </a:xfrm>
          <a:prstGeom prst="rect">
            <a:avLst/>
          </a:prstGeom>
          <a:noFill/>
        </p:spPr>
        <p:txBody>
          <a:bodyPr wrap="square" rtlCol="0">
            <a:spAutoFit/>
          </a:bodyP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Kansas</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RTAP Defensive Driving and Distracted Driving</a:t>
            </a:r>
          </a:p>
        </p:txBody>
      </p:sp>
      <p:pic>
        <p:nvPicPr>
          <p:cNvPr id="9" name="Picture 8">
            <a:extLst>
              <a:ext uri="{FF2B5EF4-FFF2-40B4-BE49-F238E27FC236}">
                <a16:creationId xmlns:a16="http://schemas.microsoft.com/office/drawing/2014/main" id="{A73D2D60-A599-4066-9A90-F6332386A452}"/>
              </a:ext>
            </a:extLst>
          </p:cNvPr>
          <p:cNvPicPr>
            <a:picLocks noChangeAspect="1"/>
          </p:cNvPicPr>
          <p:nvPr/>
        </p:nvPicPr>
        <p:blipFill>
          <a:blip r:embed="rId3"/>
          <a:stretch>
            <a:fillRect/>
          </a:stretch>
        </p:blipFill>
        <p:spPr>
          <a:xfrm>
            <a:off x="6781800" y="1552575"/>
            <a:ext cx="4605362" cy="3629025"/>
          </a:xfrm>
          <a:prstGeom prst="rect">
            <a:avLst/>
          </a:prstGeom>
        </p:spPr>
      </p:pic>
      <p:sp>
        <p:nvSpPr>
          <p:cNvPr id="5" name="Shape 235">
            <a:extLst>
              <a:ext uri="{FF2B5EF4-FFF2-40B4-BE49-F238E27FC236}">
                <a16:creationId xmlns:a16="http://schemas.microsoft.com/office/drawing/2014/main" id="{65FA0781-A747-45C9-BA08-68238A0FA456}"/>
              </a:ext>
            </a:extLst>
          </p:cNvPr>
          <p:cNvSpPr txBox="1">
            <a:spLocks/>
          </p:cNvSpPr>
          <p:nvPr/>
        </p:nvSpPr>
        <p:spPr>
          <a:xfrm>
            <a:off x="914400" y="4627602"/>
            <a:ext cx="4939641" cy="1107996"/>
          </a:xfrm>
          <a:prstGeom prst="rect">
            <a:avLst/>
          </a:prstGeom>
          <a:ln w="12700">
            <a:miter lim="400000"/>
          </a:ln>
          <a:extLst>
            <a:ext uri="{C572A759-6A51-4108-AA02-DFA0A04FC94B}">
              <ma14:wrappingTextBoxFlag xmlns:ma14="http://schemas.microsoft.com/office/mac/drawingml/2011/main" xmlns="" val="1"/>
            </a:ext>
          </a:extLst>
        </p:spPr>
        <p:txBody>
          <a:bodyPr wrap="square" lIns="45719" tIns="0" rIns="45719" bIns="0">
            <a:spAutoFit/>
          </a:bodyPr>
          <a:lstStyle>
            <a:lvl1pPr algn="ctr" eaLnBrk="1" hangingPunct="1">
              <a:defRPr sz="6000" b="1" i="0">
                <a:solidFill>
                  <a:schemeClr val="bg1"/>
                </a:solidFill>
                <a:latin typeface="Gotham Bold" pitchFamily="2" charset="0"/>
                <a:ea typeface="+mj-ea"/>
                <a:cs typeface="Montserrat"/>
              </a:defRPr>
            </a:lvl1pPr>
          </a:lstStyle>
          <a:p>
            <a:pPr>
              <a:defRPr sz="5400">
                <a:effectLst>
                  <a:outerShdw blurRad="38100" dist="38100" dir="2700000" rotWithShape="0">
                    <a:srgbClr val="000000">
                      <a:alpha val="43137"/>
                    </a:srgbClr>
                  </a:outerShdw>
                </a:effectLst>
                <a:latin typeface="Tahoma"/>
                <a:ea typeface="Tahoma"/>
                <a:cs typeface="Tahoma"/>
                <a:sym typeface="Tahoma"/>
              </a:defRPr>
            </a:pPr>
            <a:r>
              <a:rPr lang="en-US" sz="2400" kern="0" dirty="0">
                <a:effectLst>
                  <a:outerShdw blurRad="38100" dist="38100" dir="2700000" rotWithShape="0">
                    <a:srgbClr val="000000">
                      <a:alpha val="43137"/>
                    </a:srgbClr>
                  </a:outerShdw>
                </a:effectLst>
                <a:latin typeface="Tahoma"/>
                <a:ea typeface="Tahoma"/>
                <a:cs typeface="Tahoma"/>
                <a:sym typeface="Tahoma"/>
              </a:rPr>
              <a:t>Anne Lowder</a:t>
            </a:r>
          </a:p>
          <a:p>
            <a:pPr>
              <a:defRPr sz="5400">
                <a:effectLst>
                  <a:outerShdw blurRad="38100" dist="38100" dir="2700000" rotWithShape="0">
                    <a:srgbClr val="000000">
                      <a:alpha val="43137"/>
                    </a:srgbClr>
                  </a:outerShdw>
                </a:effectLst>
                <a:latin typeface="Tahoma"/>
                <a:ea typeface="Tahoma"/>
                <a:cs typeface="Tahoma"/>
                <a:sym typeface="Tahoma"/>
              </a:defRPr>
            </a:pPr>
            <a:r>
              <a:rPr lang="en-US" sz="2400" kern="0" dirty="0">
                <a:effectLst>
                  <a:outerShdw blurRad="38100" dist="38100" dir="2700000" rotWithShape="0">
                    <a:srgbClr val="000000">
                      <a:alpha val="43137"/>
                    </a:srgbClr>
                  </a:outerShdw>
                </a:effectLst>
                <a:latin typeface="Tahoma"/>
                <a:ea typeface="Tahoma"/>
                <a:cs typeface="Tahoma"/>
                <a:sym typeface="Tahoma"/>
              </a:rPr>
              <a:t>KS RTAP </a:t>
            </a:r>
          </a:p>
          <a:p>
            <a:pPr>
              <a:defRPr sz="5400">
                <a:effectLst>
                  <a:outerShdw blurRad="38100" dist="38100" dir="2700000" rotWithShape="0">
                    <a:srgbClr val="000000">
                      <a:alpha val="43137"/>
                    </a:srgbClr>
                  </a:outerShdw>
                </a:effectLst>
                <a:latin typeface="Tahoma"/>
                <a:ea typeface="Tahoma"/>
                <a:cs typeface="Tahoma"/>
                <a:sym typeface="Tahoma"/>
              </a:defRPr>
            </a:pPr>
            <a:r>
              <a:rPr lang="en-US" sz="2400" kern="0" dirty="0">
                <a:effectLst>
                  <a:outerShdw blurRad="38100" dist="38100" dir="2700000" rotWithShape="0">
                    <a:srgbClr val="000000">
                      <a:alpha val="43137"/>
                    </a:srgbClr>
                  </a:outerShdw>
                </a:effectLst>
                <a:latin typeface="Tahoma"/>
                <a:ea typeface="Tahoma"/>
                <a:cs typeface="Tahoma"/>
                <a:sym typeface="Tahoma"/>
              </a:rPr>
              <a:t>alowder@ku.edu</a:t>
            </a:r>
          </a:p>
        </p:txBody>
      </p:sp>
    </p:spTree>
    <p:extLst>
      <p:ext uri="{BB962C8B-B14F-4D97-AF65-F5344CB8AC3E}">
        <p14:creationId xmlns:p14="http://schemas.microsoft.com/office/powerpoint/2010/main" val="248283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9B72-EFCB-4B56-58D4-06E50BA2E460}"/>
              </a:ext>
            </a:extLst>
          </p:cNvPr>
          <p:cNvSpPr>
            <a:spLocks noGrp="1"/>
          </p:cNvSpPr>
          <p:nvPr>
            <p:ph type="title"/>
          </p:nvPr>
        </p:nvSpPr>
        <p:spPr/>
        <p:txBody>
          <a:bodyPr/>
          <a:lstStyle/>
          <a:p>
            <a:r>
              <a:rPr lang="en-US" dirty="0"/>
              <a:t>Adjusting Mirrors and Backing</a:t>
            </a:r>
          </a:p>
        </p:txBody>
      </p:sp>
      <p:pic>
        <p:nvPicPr>
          <p:cNvPr id="5" name="Online Media 4" title="Transit Employee Training: Adjusting Mirrors and Reversing in a Small Bus">
            <a:hlinkClick r:id="" action="ppaction://media"/>
            <a:extLst>
              <a:ext uri="{FF2B5EF4-FFF2-40B4-BE49-F238E27FC236}">
                <a16:creationId xmlns:a16="http://schemas.microsoft.com/office/drawing/2014/main" id="{55ECEB2E-9A25-6FC1-33D3-DD47D1F3B804}"/>
              </a:ext>
            </a:extLst>
          </p:cNvPr>
          <p:cNvPicPr>
            <a:picLocks noRot="1" noChangeAspect="1"/>
          </p:cNvPicPr>
          <p:nvPr>
            <a:videoFile r:link="rId1"/>
          </p:nvPr>
        </p:nvPicPr>
        <p:blipFill>
          <a:blip r:embed="rId4"/>
          <a:stretch>
            <a:fillRect/>
          </a:stretch>
        </p:blipFill>
        <p:spPr>
          <a:xfrm>
            <a:off x="1600200" y="1600200"/>
            <a:ext cx="8256405" cy="4664869"/>
          </a:xfrm>
          <a:prstGeom prst="rect">
            <a:avLst/>
          </a:prstGeom>
        </p:spPr>
      </p:pic>
    </p:spTree>
    <p:extLst>
      <p:ext uri="{BB962C8B-B14F-4D97-AF65-F5344CB8AC3E}">
        <p14:creationId xmlns:p14="http://schemas.microsoft.com/office/powerpoint/2010/main" val="388188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B455-11F7-4C16-BFB8-DA05A46DE86E}"/>
              </a:ext>
            </a:extLst>
          </p:cNvPr>
          <p:cNvSpPr>
            <a:spLocks noGrp="1"/>
          </p:cNvSpPr>
          <p:nvPr>
            <p:ph type="title"/>
          </p:nvPr>
        </p:nvSpPr>
        <p:spPr>
          <a:xfrm>
            <a:off x="609600" y="533400"/>
            <a:ext cx="8376920" cy="738664"/>
          </a:xfrm>
        </p:spPr>
        <p:txBody>
          <a:bodyPr/>
          <a:lstStyle/>
          <a:p>
            <a:r>
              <a:rPr lang="en-US" dirty="0"/>
              <a:t>Before You Start</a:t>
            </a:r>
          </a:p>
        </p:txBody>
      </p:sp>
      <p:sp>
        <p:nvSpPr>
          <p:cNvPr id="3" name="Text Placeholder 2">
            <a:extLst>
              <a:ext uri="{FF2B5EF4-FFF2-40B4-BE49-F238E27FC236}">
                <a16:creationId xmlns:a16="http://schemas.microsoft.com/office/drawing/2014/main" id="{F4A0E058-ED1E-4731-A6C9-8D09166DF19C}"/>
              </a:ext>
            </a:extLst>
          </p:cNvPr>
          <p:cNvSpPr>
            <a:spLocks noGrp="1"/>
          </p:cNvSpPr>
          <p:nvPr>
            <p:ph type="body" idx="1"/>
          </p:nvPr>
        </p:nvSpPr>
        <p:spPr>
          <a:xfrm>
            <a:off x="685800" y="1281985"/>
            <a:ext cx="9829800" cy="1477328"/>
          </a:xfrm>
        </p:spPr>
        <p:txBody>
          <a:bodyPr/>
          <a:lstStyle/>
          <a:p>
            <a:r>
              <a:rPr lang="en-US" b="1" dirty="0"/>
              <a:t>7. Explain Dashboard Indicators?  </a:t>
            </a:r>
          </a:p>
          <a:p>
            <a:r>
              <a:rPr lang="en-US" b="1" dirty="0"/>
              <a:t>Symbols for a Ford Transit 2021</a:t>
            </a:r>
          </a:p>
          <a:p>
            <a:endParaRPr lang="en-US" dirty="0"/>
          </a:p>
          <a:p>
            <a:endParaRPr lang="en-US" dirty="0"/>
          </a:p>
        </p:txBody>
      </p:sp>
      <p:sp>
        <p:nvSpPr>
          <p:cNvPr id="4" name="Text Placeholder 3">
            <a:extLst>
              <a:ext uri="{FF2B5EF4-FFF2-40B4-BE49-F238E27FC236}">
                <a16:creationId xmlns:a16="http://schemas.microsoft.com/office/drawing/2014/main" id="{7E3FD69E-4B61-4856-B154-9D02021E0766}"/>
              </a:ext>
            </a:extLst>
          </p:cNvPr>
          <p:cNvSpPr>
            <a:spLocks noGrp="1"/>
          </p:cNvSpPr>
          <p:nvPr>
            <p:ph type="body" sz="quarter" idx="10"/>
          </p:nvPr>
        </p:nvSpPr>
        <p:spPr>
          <a:xfrm>
            <a:off x="609600" y="203161"/>
            <a:ext cx="1295400" cy="276999"/>
          </a:xfrm>
        </p:spPr>
        <p:txBody>
          <a:bodyPr/>
          <a:lstStyle/>
          <a:p>
            <a:r>
              <a:rPr lang="en-US" dirty="0"/>
              <a:t>Session 1</a:t>
            </a:r>
          </a:p>
        </p:txBody>
      </p:sp>
      <p:pic>
        <p:nvPicPr>
          <p:cNvPr id="7" name="Picture 6" descr="Graphical user interface, application&#10;&#10;Description automatically generated">
            <a:extLst>
              <a:ext uri="{FF2B5EF4-FFF2-40B4-BE49-F238E27FC236}">
                <a16:creationId xmlns:a16="http://schemas.microsoft.com/office/drawing/2014/main" id="{4D8FFBB2-3A0A-4CC7-A821-4B7437850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08014"/>
            <a:ext cx="2333633" cy="1953089"/>
          </a:xfrm>
          <a:prstGeom prst="rect">
            <a:avLst/>
          </a:prstGeom>
        </p:spPr>
      </p:pic>
      <p:pic>
        <p:nvPicPr>
          <p:cNvPr id="9" name="Picture 8" descr="Table&#10;&#10;Description automatically generated">
            <a:extLst>
              <a:ext uri="{FF2B5EF4-FFF2-40B4-BE49-F238E27FC236}">
                <a16:creationId xmlns:a16="http://schemas.microsoft.com/office/drawing/2014/main" id="{D5DF0F12-FC2E-4F00-BDE9-DA12053A5D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2308014"/>
            <a:ext cx="3324622" cy="4226331"/>
          </a:xfrm>
          <a:prstGeom prst="rect">
            <a:avLst/>
          </a:prstGeom>
        </p:spPr>
      </p:pic>
      <p:pic>
        <p:nvPicPr>
          <p:cNvPr id="11" name="Picture 10" descr="Table&#10;&#10;Description automatically generated">
            <a:extLst>
              <a:ext uri="{FF2B5EF4-FFF2-40B4-BE49-F238E27FC236}">
                <a16:creationId xmlns:a16="http://schemas.microsoft.com/office/drawing/2014/main" id="{67C49758-22ED-4C53-8F7C-09533BCCC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2301064"/>
            <a:ext cx="3324622" cy="4233281"/>
          </a:xfrm>
          <a:prstGeom prst="rect">
            <a:avLst/>
          </a:prstGeom>
        </p:spPr>
      </p:pic>
    </p:spTree>
    <p:extLst>
      <p:ext uri="{BB962C8B-B14F-4D97-AF65-F5344CB8AC3E}">
        <p14:creationId xmlns:p14="http://schemas.microsoft.com/office/powerpoint/2010/main" val="110046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E5BB-7BD9-4266-A0C2-4D2B4C50F0A4}"/>
              </a:ext>
            </a:extLst>
          </p:cNvPr>
          <p:cNvSpPr>
            <a:spLocks noGrp="1"/>
          </p:cNvSpPr>
          <p:nvPr>
            <p:ph type="title"/>
          </p:nvPr>
        </p:nvSpPr>
        <p:spPr/>
        <p:txBody>
          <a:bodyPr/>
          <a:lstStyle/>
          <a:p>
            <a:r>
              <a:rPr lang="en-US" dirty="0"/>
              <a:t>Before You Start</a:t>
            </a:r>
          </a:p>
        </p:txBody>
      </p:sp>
      <p:sp>
        <p:nvSpPr>
          <p:cNvPr id="3" name="Text Placeholder 2">
            <a:extLst>
              <a:ext uri="{FF2B5EF4-FFF2-40B4-BE49-F238E27FC236}">
                <a16:creationId xmlns:a16="http://schemas.microsoft.com/office/drawing/2014/main" id="{120C1022-0813-4799-ADD4-A51CE97FFC74}"/>
              </a:ext>
            </a:extLst>
          </p:cNvPr>
          <p:cNvSpPr>
            <a:spLocks noGrp="1"/>
          </p:cNvSpPr>
          <p:nvPr>
            <p:ph type="body" idx="1"/>
          </p:nvPr>
        </p:nvSpPr>
        <p:spPr/>
        <p:txBody>
          <a:bodyPr/>
          <a:lstStyle/>
          <a:p>
            <a:r>
              <a:rPr lang="en-US" dirty="0"/>
              <a:t>8. What road sign is red and has this shape?</a:t>
            </a:r>
          </a:p>
        </p:txBody>
      </p:sp>
      <p:sp>
        <p:nvSpPr>
          <p:cNvPr id="4" name="Text Placeholder 3">
            <a:extLst>
              <a:ext uri="{FF2B5EF4-FFF2-40B4-BE49-F238E27FC236}">
                <a16:creationId xmlns:a16="http://schemas.microsoft.com/office/drawing/2014/main" id="{D83D06F5-34D6-4FD6-97FD-48D296D74AD2}"/>
              </a:ext>
            </a:extLst>
          </p:cNvPr>
          <p:cNvSpPr>
            <a:spLocks noGrp="1"/>
          </p:cNvSpPr>
          <p:nvPr>
            <p:ph type="body" sz="quarter" idx="10"/>
          </p:nvPr>
        </p:nvSpPr>
        <p:spPr>
          <a:xfrm>
            <a:off x="609600" y="203161"/>
            <a:ext cx="1295400" cy="276999"/>
          </a:xfrm>
        </p:spPr>
        <p:txBody>
          <a:bodyPr/>
          <a:lstStyle/>
          <a:p>
            <a:r>
              <a:rPr lang="en-US" dirty="0"/>
              <a:t>Session One</a:t>
            </a:r>
          </a:p>
        </p:txBody>
      </p:sp>
      <p:pic>
        <p:nvPicPr>
          <p:cNvPr id="6" name="Picture 5">
            <a:extLst>
              <a:ext uri="{FF2B5EF4-FFF2-40B4-BE49-F238E27FC236}">
                <a16:creationId xmlns:a16="http://schemas.microsoft.com/office/drawing/2014/main" id="{2A8C07C0-E189-4165-BEB7-3C5C1A80BC64}"/>
              </a:ext>
            </a:extLst>
          </p:cNvPr>
          <p:cNvPicPr>
            <a:picLocks noChangeAspect="1"/>
          </p:cNvPicPr>
          <p:nvPr/>
        </p:nvPicPr>
        <p:blipFill>
          <a:blip r:embed="rId3"/>
          <a:stretch>
            <a:fillRect/>
          </a:stretch>
        </p:blipFill>
        <p:spPr>
          <a:xfrm>
            <a:off x="966787" y="2209800"/>
            <a:ext cx="1876425" cy="2438400"/>
          </a:xfrm>
          <a:prstGeom prst="rect">
            <a:avLst/>
          </a:prstGeom>
        </p:spPr>
      </p:pic>
      <p:pic>
        <p:nvPicPr>
          <p:cNvPr id="1028" name="Picture 4" descr="Stop Sign Template">
            <a:extLst>
              <a:ext uri="{FF2B5EF4-FFF2-40B4-BE49-F238E27FC236}">
                <a16:creationId xmlns:a16="http://schemas.microsoft.com/office/drawing/2014/main" id="{8969012C-C353-4259-A9E8-78575BA48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181383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C5DDA6-B88A-4146-ADD7-341CEB714090}"/>
              </a:ext>
            </a:extLst>
          </p:cNvPr>
          <p:cNvPicPr>
            <a:picLocks noChangeAspect="1"/>
          </p:cNvPicPr>
          <p:nvPr/>
        </p:nvPicPr>
        <p:blipFill>
          <a:blip r:embed="rId5"/>
          <a:stretch>
            <a:fillRect/>
          </a:stretch>
        </p:blipFill>
        <p:spPr>
          <a:xfrm>
            <a:off x="5272768" y="2503975"/>
            <a:ext cx="2062163" cy="2062163"/>
          </a:xfrm>
          <a:prstGeom prst="rect">
            <a:avLst/>
          </a:prstGeom>
        </p:spPr>
      </p:pic>
    </p:spTree>
    <p:extLst>
      <p:ext uri="{BB962C8B-B14F-4D97-AF65-F5344CB8AC3E}">
        <p14:creationId xmlns:p14="http://schemas.microsoft.com/office/powerpoint/2010/main" val="156586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2642507" y="3325486"/>
            <a:ext cx="3096986" cy="830997"/>
          </a:xfrm>
        </p:spPr>
        <p:txBody>
          <a:bodyPr/>
          <a:lstStyle/>
          <a:p>
            <a:r>
              <a:rPr lang="en-US" dirty="0"/>
              <a:t>Video</a:t>
            </a:r>
          </a:p>
          <a:p>
            <a:endParaRPr lang="en-US" dirty="0"/>
          </a:p>
          <a:p>
            <a:r>
              <a:rPr lang="en-US" dirty="0"/>
              <a:t>Page 9 in your response book</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228600" y="721352"/>
            <a:ext cx="9296400" cy="738664"/>
          </a:xfrm>
        </p:spPr>
        <p:txBody>
          <a:bodyPr/>
          <a:lstStyle/>
          <a:p>
            <a:r>
              <a:rPr lang="en-US" sz="4800" b="1" dirty="0">
                <a:solidFill>
                  <a:srgbClr val="0051BA"/>
                </a:solidFill>
              </a:rPr>
              <a:t>Essentials of Safe Driving</a:t>
            </a:r>
          </a:p>
        </p:txBody>
      </p:sp>
      <p:pic>
        <p:nvPicPr>
          <p:cNvPr id="10" name="Picture 9">
            <a:extLst>
              <a:ext uri="{FF2B5EF4-FFF2-40B4-BE49-F238E27FC236}">
                <a16:creationId xmlns:a16="http://schemas.microsoft.com/office/drawing/2014/main" id="{73922DE7-08B1-4CD7-9C46-90436FF17B8F}"/>
              </a:ext>
            </a:extLst>
          </p:cNvPr>
          <p:cNvPicPr>
            <a:picLocks noChangeAspect="1"/>
          </p:cNvPicPr>
          <p:nvPr/>
        </p:nvPicPr>
        <p:blipFill>
          <a:blip r:embed="rId3"/>
          <a:stretch>
            <a:fillRect/>
          </a:stretch>
        </p:blipFill>
        <p:spPr>
          <a:xfrm>
            <a:off x="7772400" y="1090684"/>
            <a:ext cx="3096985" cy="5300602"/>
          </a:xfrm>
          <a:prstGeom prst="rect">
            <a:avLst/>
          </a:prstGeom>
        </p:spPr>
      </p:pic>
    </p:spTree>
    <p:extLst>
      <p:ext uri="{BB962C8B-B14F-4D97-AF65-F5344CB8AC3E}">
        <p14:creationId xmlns:p14="http://schemas.microsoft.com/office/powerpoint/2010/main" val="284014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476459" y="1760889"/>
            <a:ext cx="1066800" cy="276999"/>
          </a:xfrm>
        </p:spPr>
        <p:txBody>
          <a:bodyPr/>
          <a:lstStyle/>
          <a:p>
            <a:r>
              <a:rPr lang="en-US" b="1" dirty="0"/>
              <a:t>Scanning</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724806"/>
            <a:ext cx="9677400" cy="738664"/>
          </a:xfrm>
        </p:spPr>
        <p:txBody>
          <a:bodyPr/>
          <a:lstStyle/>
          <a:p>
            <a:r>
              <a:rPr lang="en-US" sz="4800" b="1" dirty="0">
                <a:solidFill>
                  <a:srgbClr val="0051BA"/>
                </a:solidFill>
              </a:rPr>
              <a:t>Essentials of Safe Driving</a:t>
            </a:r>
          </a:p>
        </p:txBody>
      </p:sp>
      <p:sp>
        <p:nvSpPr>
          <p:cNvPr id="6" name="Text Placeholder 3">
            <a:extLst>
              <a:ext uri="{FF2B5EF4-FFF2-40B4-BE49-F238E27FC236}">
                <a16:creationId xmlns:a16="http://schemas.microsoft.com/office/drawing/2014/main" id="{1D6C5242-6860-480B-8D22-CEDB75C87DC4}"/>
              </a:ext>
            </a:extLst>
          </p:cNvPr>
          <p:cNvSpPr txBox="1">
            <a:spLocks/>
          </p:cNvSpPr>
          <p:nvPr/>
        </p:nvSpPr>
        <p:spPr>
          <a:xfrm>
            <a:off x="2710752" y="1731039"/>
            <a:ext cx="3055955" cy="1384995"/>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Scanning means looking down the road, to the sides and all around your vehicle.  This goes beyond looking only in the direction of travel.</a:t>
            </a:r>
          </a:p>
        </p:txBody>
      </p:sp>
      <p:sp>
        <p:nvSpPr>
          <p:cNvPr id="7" name="Text Placeholder 3">
            <a:extLst>
              <a:ext uri="{FF2B5EF4-FFF2-40B4-BE49-F238E27FC236}">
                <a16:creationId xmlns:a16="http://schemas.microsoft.com/office/drawing/2014/main" id="{B21CFF80-26E3-47F5-96A8-A248CCC8EA80}"/>
              </a:ext>
            </a:extLst>
          </p:cNvPr>
          <p:cNvSpPr txBox="1">
            <a:spLocks/>
          </p:cNvSpPr>
          <p:nvPr/>
        </p:nvSpPr>
        <p:spPr>
          <a:xfrm>
            <a:off x="384401" y="4855925"/>
            <a:ext cx="1825399"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Communicating</a:t>
            </a:r>
          </a:p>
        </p:txBody>
      </p:sp>
      <p:sp>
        <p:nvSpPr>
          <p:cNvPr id="9" name="Text Placeholder 3">
            <a:extLst>
              <a:ext uri="{FF2B5EF4-FFF2-40B4-BE49-F238E27FC236}">
                <a16:creationId xmlns:a16="http://schemas.microsoft.com/office/drawing/2014/main" id="{9CDB3837-3B71-47BB-A390-FB5AA2171BBF}"/>
              </a:ext>
            </a:extLst>
          </p:cNvPr>
          <p:cNvSpPr txBox="1">
            <a:spLocks/>
          </p:cNvSpPr>
          <p:nvPr/>
        </p:nvSpPr>
        <p:spPr>
          <a:xfrm>
            <a:off x="457200" y="3217461"/>
            <a:ext cx="17526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Cushion of Safety</a:t>
            </a:r>
          </a:p>
        </p:txBody>
      </p:sp>
      <p:sp>
        <p:nvSpPr>
          <p:cNvPr id="11" name="Text Placeholder 3">
            <a:extLst>
              <a:ext uri="{FF2B5EF4-FFF2-40B4-BE49-F238E27FC236}">
                <a16:creationId xmlns:a16="http://schemas.microsoft.com/office/drawing/2014/main" id="{F7152E1A-65B6-4064-BB31-A519AC0CDEAE}"/>
              </a:ext>
            </a:extLst>
          </p:cNvPr>
          <p:cNvSpPr txBox="1">
            <a:spLocks/>
          </p:cNvSpPr>
          <p:nvPr/>
        </p:nvSpPr>
        <p:spPr>
          <a:xfrm>
            <a:off x="2687306" y="3203790"/>
            <a:ext cx="3096986" cy="1384995"/>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Cushion of safety refers to the area immediately around your vehicle that you should try to keep free of other vehicles and pedestrians and fixed objects.</a:t>
            </a:r>
          </a:p>
        </p:txBody>
      </p:sp>
      <p:sp>
        <p:nvSpPr>
          <p:cNvPr id="12" name="Text Placeholder 3">
            <a:extLst>
              <a:ext uri="{FF2B5EF4-FFF2-40B4-BE49-F238E27FC236}">
                <a16:creationId xmlns:a16="http://schemas.microsoft.com/office/drawing/2014/main" id="{672F5F68-DAE3-4455-A99F-1F693854EBD7}"/>
              </a:ext>
            </a:extLst>
          </p:cNvPr>
          <p:cNvSpPr txBox="1">
            <a:spLocks/>
          </p:cNvSpPr>
          <p:nvPr/>
        </p:nvSpPr>
        <p:spPr>
          <a:xfrm>
            <a:off x="2708135" y="4855926"/>
            <a:ext cx="3096986" cy="1107996"/>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Communicating means making yourself and your intentions known to other vehicles and pedestrians.</a:t>
            </a:r>
          </a:p>
        </p:txBody>
      </p:sp>
      <p:pic>
        <p:nvPicPr>
          <p:cNvPr id="2" name="Picture 1">
            <a:extLst>
              <a:ext uri="{FF2B5EF4-FFF2-40B4-BE49-F238E27FC236}">
                <a16:creationId xmlns:a16="http://schemas.microsoft.com/office/drawing/2014/main" id="{05CDD13B-FC13-4B1F-8C05-B4002867ED51}"/>
              </a:ext>
            </a:extLst>
          </p:cNvPr>
          <p:cNvPicPr>
            <a:picLocks noChangeAspect="1"/>
          </p:cNvPicPr>
          <p:nvPr/>
        </p:nvPicPr>
        <p:blipFill>
          <a:blip r:embed="rId3"/>
          <a:stretch>
            <a:fillRect/>
          </a:stretch>
        </p:blipFill>
        <p:spPr>
          <a:xfrm>
            <a:off x="6282313" y="2246788"/>
            <a:ext cx="5161043" cy="2218343"/>
          </a:xfrm>
          <a:prstGeom prst="rect">
            <a:avLst/>
          </a:prstGeom>
        </p:spPr>
      </p:pic>
    </p:spTree>
    <p:extLst>
      <p:ext uri="{BB962C8B-B14F-4D97-AF65-F5344CB8AC3E}">
        <p14:creationId xmlns:p14="http://schemas.microsoft.com/office/powerpoint/2010/main" val="38714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85800" y="1728631"/>
            <a:ext cx="5562600" cy="553998"/>
          </a:xfrm>
        </p:spPr>
        <p:txBody>
          <a:bodyPr/>
          <a:lstStyle/>
          <a:p>
            <a:r>
              <a:rPr lang="en-US" b="1" dirty="0"/>
              <a:t>9. How far down the road should you scan when traveling on open, highway-like roadways?</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724806"/>
            <a:ext cx="10287000" cy="738664"/>
          </a:xfrm>
        </p:spPr>
        <p:txBody>
          <a:bodyPr/>
          <a:lstStyle/>
          <a:p>
            <a:r>
              <a:rPr lang="en-US" sz="4800" b="1" dirty="0">
                <a:solidFill>
                  <a:srgbClr val="0051BA"/>
                </a:solidFill>
              </a:rPr>
              <a:t>Essentials of Safe Driving</a:t>
            </a:r>
          </a:p>
        </p:txBody>
      </p:sp>
      <p:sp>
        <p:nvSpPr>
          <p:cNvPr id="6" name="Text Placeholder 3">
            <a:extLst>
              <a:ext uri="{FF2B5EF4-FFF2-40B4-BE49-F238E27FC236}">
                <a16:creationId xmlns:a16="http://schemas.microsoft.com/office/drawing/2014/main" id="{7085DE9E-D473-4D27-A93D-F91E98551ACA}"/>
              </a:ext>
            </a:extLst>
          </p:cNvPr>
          <p:cNvSpPr txBox="1">
            <a:spLocks/>
          </p:cNvSpPr>
          <p:nvPr/>
        </p:nvSpPr>
        <p:spPr>
          <a:xfrm>
            <a:off x="876300" y="2440155"/>
            <a:ext cx="55626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kern="0" dirty="0">
                <a:solidFill>
                  <a:sysClr val="windowText" lastClr="000000"/>
                </a:solidFill>
              </a:rPr>
              <a:t>12 to 15 seconds or about a ¼ of a mile</a:t>
            </a:r>
          </a:p>
        </p:txBody>
      </p:sp>
      <p:sp>
        <p:nvSpPr>
          <p:cNvPr id="7" name="Text Placeholder 3">
            <a:extLst>
              <a:ext uri="{FF2B5EF4-FFF2-40B4-BE49-F238E27FC236}">
                <a16:creationId xmlns:a16="http://schemas.microsoft.com/office/drawing/2014/main" id="{4F78AC69-6933-4B88-9C4C-EAB25E6FD568}"/>
              </a:ext>
            </a:extLst>
          </p:cNvPr>
          <p:cNvSpPr txBox="1">
            <a:spLocks/>
          </p:cNvSpPr>
          <p:nvPr/>
        </p:nvSpPr>
        <p:spPr>
          <a:xfrm>
            <a:off x="678873" y="2743606"/>
            <a:ext cx="5562600" cy="553998"/>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10. How far down the road should you scan when driving in congested, city-like environments? </a:t>
            </a:r>
          </a:p>
        </p:txBody>
      </p:sp>
      <p:sp>
        <p:nvSpPr>
          <p:cNvPr id="9" name="Text Placeholder 3">
            <a:extLst>
              <a:ext uri="{FF2B5EF4-FFF2-40B4-BE49-F238E27FC236}">
                <a16:creationId xmlns:a16="http://schemas.microsoft.com/office/drawing/2014/main" id="{AC3268EF-1C52-4DDF-86DA-F91AE60B9653}"/>
              </a:ext>
            </a:extLst>
          </p:cNvPr>
          <p:cNvSpPr txBox="1">
            <a:spLocks/>
          </p:cNvSpPr>
          <p:nvPr/>
        </p:nvSpPr>
        <p:spPr>
          <a:xfrm>
            <a:off x="834736" y="3324056"/>
            <a:ext cx="38862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kern="0" dirty="0">
                <a:solidFill>
                  <a:sysClr val="windowText" lastClr="000000"/>
                </a:solidFill>
              </a:rPr>
              <a:t>Block to a block and one half ahead</a:t>
            </a:r>
          </a:p>
        </p:txBody>
      </p:sp>
      <p:sp>
        <p:nvSpPr>
          <p:cNvPr id="11" name="Text Placeholder 3">
            <a:extLst>
              <a:ext uri="{FF2B5EF4-FFF2-40B4-BE49-F238E27FC236}">
                <a16:creationId xmlns:a16="http://schemas.microsoft.com/office/drawing/2014/main" id="{8540F313-66B2-4DA8-BDD0-D107A96C4762}"/>
              </a:ext>
            </a:extLst>
          </p:cNvPr>
          <p:cNvSpPr txBox="1">
            <a:spLocks/>
          </p:cNvSpPr>
          <p:nvPr/>
        </p:nvSpPr>
        <p:spPr>
          <a:xfrm>
            <a:off x="848591" y="3841211"/>
            <a:ext cx="5562600" cy="553998"/>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11. What are some ways  in which you can miscommunicate with other drivers and pedestrians?</a:t>
            </a:r>
          </a:p>
        </p:txBody>
      </p:sp>
      <p:sp>
        <p:nvSpPr>
          <p:cNvPr id="12" name="Text Placeholder 3">
            <a:extLst>
              <a:ext uri="{FF2B5EF4-FFF2-40B4-BE49-F238E27FC236}">
                <a16:creationId xmlns:a16="http://schemas.microsoft.com/office/drawing/2014/main" id="{F087E7B8-72B0-48E6-8BF5-A3C178FF5697}"/>
              </a:ext>
            </a:extLst>
          </p:cNvPr>
          <p:cNvSpPr txBox="1">
            <a:spLocks/>
          </p:cNvSpPr>
          <p:nvPr/>
        </p:nvSpPr>
        <p:spPr>
          <a:xfrm>
            <a:off x="834736" y="4602540"/>
            <a:ext cx="5562600" cy="1107996"/>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kern="0" dirty="0">
                <a:solidFill>
                  <a:sysClr val="windowText" lastClr="000000"/>
                </a:solidFill>
              </a:rPr>
              <a:t>Signaling turns or lane changes too early or too late</a:t>
            </a:r>
          </a:p>
          <a:p>
            <a:pPr marL="285750" indent="-285750">
              <a:buFont typeface="Arial" panose="020B0604020202020204" pitchFamily="34" charset="0"/>
              <a:buChar char="•"/>
            </a:pPr>
            <a:r>
              <a:rPr lang="en-US" kern="0" dirty="0">
                <a:solidFill>
                  <a:sysClr val="windowText" lastClr="000000"/>
                </a:solidFill>
              </a:rPr>
              <a:t>Relying on eye contact alone</a:t>
            </a:r>
          </a:p>
          <a:p>
            <a:pPr marL="285750" indent="-285750">
              <a:buFont typeface="Arial" panose="020B0604020202020204" pitchFamily="34" charset="0"/>
              <a:buChar char="•"/>
            </a:pPr>
            <a:r>
              <a:rPr lang="en-US" kern="0" dirty="0">
                <a:solidFill>
                  <a:sysClr val="windowText" lastClr="000000"/>
                </a:solidFill>
              </a:rPr>
              <a:t>Swinging left before turning right</a:t>
            </a:r>
          </a:p>
          <a:p>
            <a:pPr marL="285750" indent="-285750">
              <a:buFont typeface="Arial" panose="020B0604020202020204" pitchFamily="34" charset="0"/>
              <a:buChar char="•"/>
            </a:pPr>
            <a:r>
              <a:rPr lang="en-US" kern="0" dirty="0">
                <a:solidFill>
                  <a:sysClr val="windowText" lastClr="000000"/>
                </a:solidFill>
              </a:rPr>
              <a:t>Not entering the deceleration or turn lane early</a:t>
            </a:r>
          </a:p>
        </p:txBody>
      </p:sp>
      <p:pic>
        <p:nvPicPr>
          <p:cNvPr id="2" name="Picture 1">
            <a:extLst>
              <a:ext uri="{FF2B5EF4-FFF2-40B4-BE49-F238E27FC236}">
                <a16:creationId xmlns:a16="http://schemas.microsoft.com/office/drawing/2014/main" id="{319E6A15-817B-4B9E-A210-8A9C3CC0AA43}"/>
              </a:ext>
            </a:extLst>
          </p:cNvPr>
          <p:cNvPicPr>
            <a:picLocks noChangeAspect="1"/>
          </p:cNvPicPr>
          <p:nvPr/>
        </p:nvPicPr>
        <p:blipFill>
          <a:blip r:embed="rId3"/>
          <a:stretch>
            <a:fillRect/>
          </a:stretch>
        </p:blipFill>
        <p:spPr>
          <a:xfrm>
            <a:off x="8074829" y="2149991"/>
            <a:ext cx="3861634" cy="2569742"/>
          </a:xfrm>
          <a:prstGeom prst="rect">
            <a:avLst/>
          </a:prstGeom>
        </p:spPr>
      </p:pic>
    </p:spTree>
    <p:extLst>
      <p:ext uri="{BB962C8B-B14F-4D97-AF65-F5344CB8AC3E}">
        <p14:creationId xmlns:p14="http://schemas.microsoft.com/office/powerpoint/2010/main" val="1137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85800" y="1403027"/>
            <a:ext cx="5562600" cy="276999"/>
          </a:xfrm>
        </p:spPr>
        <p:txBody>
          <a:bodyPr/>
          <a:lstStyle/>
          <a:p>
            <a:r>
              <a:rPr lang="en-US" b="1" dirty="0"/>
              <a:t>12. How can you check your following distance?</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10363200" cy="738664"/>
          </a:xfrm>
        </p:spPr>
        <p:txBody>
          <a:bodyPr/>
          <a:lstStyle/>
          <a:p>
            <a:r>
              <a:rPr lang="en-US" sz="4800" b="1" dirty="0">
                <a:solidFill>
                  <a:srgbClr val="0051BA"/>
                </a:solidFill>
              </a:rPr>
              <a:t>Essentials of Safe Driving</a:t>
            </a:r>
          </a:p>
        </p:txBody>
      </p:sp>
      <p:sp>
        <p:nvSpPr>
          <p:cNvPr id="6" name="Text Placeholder 3">
            <a:extLst>
              <a:ext uri="{FF2B5EF4-FFF2-40B4-BE49-F238E27FC236}">
                <a16:creationId xmlns:a16="http://schemas.microsoft.com/office/drawing/2014/main" id="{7085DE9E-D473-4D27-A93D-F91E98551ACA}"/>
              </a:ext>
            </a:extLst>
          </p:cNvPr>
          <p:cNvSpPr txBox="1">
            <a:spLocks/>
          </p:cNvSpPr>
          <p:nvPr/>
        </p:nvSpPr>
        <p:spPr>
          <a:xfrm>
            <a:off x="999392" y="1774229"/>
            <a:ext cx="6781800" cy="1107996"/>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Pick out a stationary object.  When the back of the vehicle ahead passes by, begin counting: One-thousand-and-one to One thousand-and-four.  If you can reach the overpass before counting to “four”, your following distance is at least four seconds.  </a:t>
            </a:r>
          </a:p>
        </p:txBody>
      </p:sp>
      <p:sp>
        <p:nvSpPr>
          <p:cNvPr id="9" name="Text Placeholder 3">
            <a:extLst>
              <a:ext uri="{FF2B5EF4-FFF2-40B4-BE49-F238E27FC236}">
                <a16:creationId xmlns:a16="http://schemas.microsoft.com/office/drawing/2014/main" id="{AC3268EF-1C52-4DDF-86DA-F91AE60B9653}"/>
              </a:ext>
            </a:extLst>
          </p:cNvPr>
          <p:cNvSpPr txBox="1">
            <a:spLocks/>
          </p:cNvSpPr>
          <p:nvPr/>
        </p:nvSpPr>
        <p:spPr>
          <a:xfrm>
            <a:off x="999392" y="3028129"/>
            <a:ext cx="6427176"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What is the recommended minimum following distance?</a:t>
            </a:r>
          </a:p>
        </p:txBody>
      </p:sp>
      <p:sp>
        <p:nvSpPr>
          <p:cNvPr id="13" name="Text Placeholder 3">
            <a:extLst>
              <a:ext uri="{FF2B5EF4-FFF2-40B4-BE49-F238E27FC236}">
                <a16:creationId xmlns:a16="http://schemas.microsoft.com/office/drawing/2014/main" id="{5E616D1E-C4C3-4801-BCAD-3B63995C0579}"/>
              </a:ext>
            </a:extLst>
          </p:cNvPr>
          <p:cNvSpPr txBox="1">
            <a:spLocks/>
          </p:cNvSpPr>
          <p:nvPr/>
        </p:nvSpPr>
        <p:spPr>
          <a:xfrm>
            <a:off x="1009943" y="3429000"/>
            <a:ext cx="8437685"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At least a four second following distance is recommended in IDEAL conditions.  </a:t>
            </a:r>
          </a:p>
        </p:txBody>
      </p:sp>
      <p:sp>
        <p:nvSpPr>
          <p:cNvPr id="14" name="Text Placeholder 3">
            <a:extLst>
              <a:ext uri="{FF2B5EF4-FFF2-40B4-BE49-F238E27FC236}">
                <a16:creationId xmlns:a16="http://schemas.microsoft.com/office/drawing/2014/main" id="{CDBDC2A8-5E9D-497B-9052-0878FCD5BD6F}"/>
              </a:ext>
            </a:extLst>
          </p:cNvPr>
          <p:cNvSpPr txBox="1">
            <a:spLocks/>
          </p:cNvSpPr>
          <p:nvPr/>
        </p:nvSpPr>
        <p:spPr>
          <a:xfrm>
            <a:off x="1219199" y="4213348"/>
            <a:ext cx="4495801" cy="2215991"/>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Whenever conditions are not ideal:</a:t>
            </a:r>
          </a:p>
          <a:p>
            <a:pPr marL="285750" indent="-285750">
              <a:buFont typeface="Arial" panose="020B0604020202020204" pitchFamily="34" charset="0"/>
              <a:buChar char="•"/>
            </a:pPr>
            <a:r>
              <a:rPr lang="en-US" kern="0" dirty="0">
                <a:solidFill>
                  <a:sysClr val="windowText" lastClr="000000"/>
                </a:solidFill>
              </a:rPr>
              <a:t>Adverse weather</a:t>
            </a:r>
          </a:p>
          <a:p>
            <a:pPr marL="285750" indent="-285750">
              <a:buFont typeface="Arial" panose="020B0604020202020204" pitchFamily="34" charset="0"/>
              <a:buChar char="•"/>
            </a:pPr>
            <a:r>
              <a:rPr lang="en-US" kern="0" dirty="0">
                <a:solidFill>
                  <a:sysClr val="windowText" lastClr="000000"/>
                </a:solidFill>
              </a:rPr>
              <a:t>Loose road surfaces</a:t>
            </a:r>
          </a:p>
          <a:p>
            <a:pPr marL="285750" indent="-285750">
              <a:buFont typeface="Arial" panose="020B0604020202020204" pitchFamily="34" charset="0"/>
              <a:buChar char="•"/>
            </a:pPr>
            <a:r>
              <a:rPr lang="en-US" kern="0" dirty="0">
                <a:solidFill>
                  <a:sysClr val="windowText" lastClr="000000"/>
                </a:solidFill>
              </a:rPr>
              <a:t>When traveling downhill</a:t>
            </a:r>
          </a:p>
          <a:p>
            <a:pPr marL="285750" indent="-285750">
              <a:buFont typeface="Arial" panose="020B0604020202020204" pitchFamily="34" charset="0"/>
              <a:buChar char="•"/>
            </a:pPr>
            <a:r>
              <a:rPr lang="en-US" kern="0" dirty="0">
                <a:solidFill>
                  <a:sysClr val="windowText" lastClr="000000"/>
                </a:solidFill>
              </a:rPr>
              <a:t>Poor visibility conditions</a:t>
            </a:r>
          </a:p>
          <a:p>
            <a:pPr marL="285750" indent="-285750">
              <a:buFont typeface="Arial" panose="020B0604020202020204" pitchFamily="34" charset="0"/>
              <a:buChar char="•"/>
            </a:pPr>
            <a:r>
              <a:rPr lang="en-US" kern="0" dirty="0">
                <a:solidFill>
                  <a:sysClr val="windowText" lastClr="000000"/>
                </a:solidFill>
              </a:rPr>
              <a:t>Congested traffic</a:t>
            </a:r>
          </a:p>
          <a:p>
            <a:pPr marL="285750" indent="-285750">
              <a:buFont typeface="Arial" panose="020B0604020202020204" pitchFamily="34" charset="0"/>
              <a:buChar char="•"/>
            </a:pPr>
            <a:r>
              <a:rPr lang="en-US" kern="0" dirty="0">
                <a:solidFill>
                  <a:sysClr val="windowText" lastClr="000000"/>
                </a:solidFill>
              </a:rPr>
              <a:t>Tailgater</a:t>
            </a:r>
          </a:p>
          <a:p>
            <a:pPr marL="285750" indent="-285750">
              <a:buFont typeface="Arial" panose="020B0604020202020204" pitchFamily="34" charset="0"/>
              <a:buChar char="•"/>
            </a:pPr>
            <a:r>
              <a:rPr lang="en-US" kern="0" dirty="0">
                <a:solidFill>
                  <a:sysClr val="windowText" lastClr="000000"/>
                </a:solidFill>
              </a:rPr>
              <a:t>Heavy load of cargo or passengers</a:t>
            </a:r>
          </a:p>
        </p:txBody>
      </p:sp>
      <p:sp>
        <p:nvSpPr>
          <p:cNvPr id="16" name="Text Placeholder 3">
            <a:extLst>
              <a:ext uri="{FF2B5EF4-FFF2-40B4-BE49-F238E27FC236}">
                <a16:creationId xmlns:a16="http://schemas.microsoft.com/office/drawing/2014/main" id="{A0D9DD9B-9BDA-4941-AC45-9901877E4EB3}"/>
              </a:ext>
            </a:extLst>
          </p:cNvPr>
          <p:cNvSpPr txBox="1">
            <a:spLocks/>
          </p:cNvSpPr>
          <p:nvPr/>
        </p:nvSpPr>
        <p:spPr>
          <a:xfrm>
            <a:off x="1009943" y="3829871"/>
            <a:ext cx="54102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When would you increase your following distance?</a:t>
            </a:r>
          </a:p>
        </p:txBody>
      </p:sp>
      <p:pic>
        <p:nvPicPr>
          <p:cNvPr id="10" name="Picture 9">
            <a:extLst>
              <a:ext uri="{FF2B5EF4-FFF2-40B4-BE49-F238E27FC236}">
                <a16:creationId xmlns:a16="http://schemas.microsoft.com/office/drawing/2014/main" id="{EEF252BA-0AAA-48EC-BFF1-4DF73C476F6D}"/>
              </a:ext>
            </a:extLst>
          </p:cNvPr>
          <p:cNvPicPr>
            <a:picLocks noChangeAspect="1"/>
          </p:cNvPicPr>
          <p:nvPr/>
        </p:nvPicPr>
        <p:blipFill>
          <a:blip r:embed="rId3"/>
          <a:stretch>
            <a:fillRect/>
          </a:stretch>
        </p:blipFill>
        <p:spPr>
          <a:xfrm>
            <a:off x="7924800" y="1302342"/>
            <a:ext cx="3674833" cy="1896308"/>
          </a:xfrm>
          <a:prstGeom prst="rect">
            <a:avLst/>
          </a:prstGeom>
        </p:spPr>
      </p:pic>
    </p:spTree>
    <p:extLst>
      <p:ext uri="{BB962C8B-B14F-4D97-AF65-F5344CB8AC3E}">
        <p14:creationId xmlns:p14="http://schemas.microsoft.com/office/powerpoint/2010/main" val="25836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85800" y="1403027"/>
            <a:ext cx="5562600" cy="553998"/>
          </a:xfrm>
        </p:spPr>
        <p:txBody>
          <a:bodyPr/>
          <a:lstStyle/>
          <a:p>
            <a:r>
              <a:rPr lang="en-US" b="1" dirty="0"/>
              <a:t>13. How do each of the following terms affect your van’s total stopping distance?</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10134600" cy="738664"/>
          </a:xfrm>
        </p:spPr>
        <p:txBody>
          <a:bodyPr/>
          <a:lstStyle/>
          <a:p>
            <a:r>
              <a:rPr lang="en-US" sz="4800" b="1" dirty="0">
                <a:solidFill>
                  <a:srgbClr val="0051BA"/>
                </a:solidFill>
              </a:rPr>
              <a:t>Essentials of Safe Driving</a:t>
            </a:r>
          </a:p>
        </p:txBody>
      </p:sp>
      <p:sp>
        <p:nvSpPr>
          <p:cNvPr id="6" name="Text Placeholder 3">
            <a:extLst>
              <a:ext uri="{FF2B5EF4-FFF2-40B4-BE49-F238E27FC236}">
                <a16:creationId xmlns:a16="http://schemas.microsoft.com/office/drawing/2014/main" id="{7085DE9E-D473-4D27-A93D-F91E98551ACA}"/>
              </a:ext>
            </a:extLst>
          </p:cNvPr>
          <p:cNvSpPr txBox="1">
            <a:spLocks/>
          </p:cNvSpPr>
          <p:nvPr/>
        </p:nvSpPr>
        <p:spPr>
          <a:xfrm>
            <a:off x="678473" y="2165603"/>
            <a:ext cx="1988527"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Perception Distance</a:t>
            </a:r>
          </a:p>
        </p:txBody>
      </p:sp>
      <p:sp>
        <p:nvSpPr>
          <p:cNvPr id="9" name="Text Placeholder 3">
            <a:extLst>
              <a:ext uri="{FF2B5EF4-FFF2-40B4-BE49-F238E27FC236}">
                <a16:creationId xmlns:a16="http://schemas.microsoft.com/office/drawing/2014/main" id="{AC3268EF-1C52-4DDF-86DA-F91AE60B9653}"/>
              </a:ext>
            </a:extLst>
          </p:cNvPr>
          <p:cNvSpPr txBox="1">
            <a:spLocks/>
          </p:cNvSpPr>
          <p:nvPr/>
        </p:nvSpPr>
        <p:spPr>
          <a:xfrm>
            <a:off x="609600" y="3701109"/>
            <a:ext cx="20574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Reaction Distance</a:t>
            </a:r>
          </a:p>
        </p:txBody>
      </p:sp>
      <p:sp>
        <p:nvSpPr>
          <p:cNvPr id="13" name="Text Placeholder 3">
            <a:extLst>
              <a:ext uri="{FF2B5EF4-FFF2-40B4-BE49-F238E27FC236}">
                <a16:creationId xmlns:a16="http://schemas.microsoft.com/office/drawing/2014/main" id="{5E616D1E-C4C3-4801-BCAD-3B63995C0579}"/>
              </a:ext>
            </a:extLst>
          </p:cNvPr>
          <p:cNvSpPr txBox="1">
            <a:spLocks/>
          </p:cNvSpPr>
          <p:nvPr/>
        </p:nvSpPr>
        <p:spPr>
          <a:xfrm>
            <a:off x="2815282" y="3701109"/>
            <a:ext cx="3276601" cy="1107996"/>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The distance your vehicle travels as you move your foot from the accelerator to the brake pedal and begin braking.</a:t>
            </a:r>
          </a:p>
        </p:txBody>
      </p:sp>
      <p:sp>
        <p:nvSpPr>
          <p:cNvPr id="14" name="Text Placeholder 3">
            <a:extLst>
              <a:ext uri="{FF2B5EF4-FFF2-40B4-BE49-F238E27FC236}">
                <a16:creationId xmlns:a16="http://schemas.microsoft.com/office/drawing/2014/main" id="{CDBDC2A8-5E9D-497B-9052-0878FCD5BD6F}"/>
              </a:ext>
            </a:extLst>
          </p:cNvPr>
          <p:cNvSpPr txBox="1">
            <a:spLocks/>
          </p:cNvSpPr>
          <p:nvPr/>
        </p:nvSpPr>
        <p:spPr>
          <a:xfrm>
            <a:off x="2815282" y="4898045"/>
            <a:ext cx="4495801" cy="830997"/>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The distance your vehicle travels after the brakes begin to take hold, until your vehicle comes to a complete stop.</a:t>
            </a:r>
          </a:p>
        </p:txBody>
      </p:sp>
      <p:sp>
        <p:nvSpPr>
          <p:cNvPr id="16" name="Text Placeholder 3">
            <a:extLst>
              <a:ext uri="{FF2B5EF4-FFF2-40B4-BE49-F238E27FC236}">
                <a16:creationId xmlns:a16="http://schemas.microsoft.com/office/drawing/2014/main" id="{A0D9DD9B-9BDA-4941-AC45-9901877E4EB3}"/>
              </a:ext>
            </a:extLst>
          </p:cNvPr>
          <p:cNvSpPr txBox="1">
            <a:spLocks/>
          </p:cNvSpPr>
          <p:nvPr/>
        </p:nvSpPr>
        <p:spPr>
          <a:xfrm>
            <a:off x="605936" y="4959616"/>
            <a:ext cx="21336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Braking Distance</a:t>
            </a:r>
          </a:p>
        </p:txBody>
      </p:sp>
      <p:sp>
        <p:nvSpPr>
          <p:cNvPr id="11" name="Text Placeholder 3">
            <a:extLst>
              <a:ext uri="{FF2B5EF4-FFF2-40B4-BE49-F238E27FC236}">
                <a16:creationId xmlns:a16="http://schemas.microsoft.com/office/drawing/2014/main" id="{F4B81CAD-4243-4E1B-BBF1-93C08C7E8492}"/>
              </a:ext>
            </a:extLst>
          </p:cNvPr>
          <p:cNvSpPr txBox="1">
            <a:spLocks/>
          </p:cNvSpPr>
          <p:nvPr/>
        </p:nvSpPr>
        <p:spPr>
          <a:xfrm>
            <a:off x="2819400" y="2162441"/>
            <a:ext cx="2819400" cy="1107996"/>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The distance your vehicle travels from the time you spot a hazard to the time you decide to act.</a:t>
            </a:r>
          </a:p>
        </p:txBody>
      </p:sp>
      <p:pic>
        <p:nvPicPr>
          <p:cNvPr id="2" name="Picture 1">
            <a:extLst>
              <a:ext uri="{FF2B5EF4-FFF2-40B4-BE49-F238E27FC236}">
                <a16:creationId xmlns:a16="http://schemas.microsoft.com/office/drawing/2014/main" id="{867D4E2D-5EDB-4EDD-8C7D-3506E87C3D2D}"/>
              </a:ext>
            </a:extLst>
          </p:cNvPr>
          <p:cNvPicPr>
            <a:picLocks noChangeAspect="1"/>
          </p:cNvPicPr>
          <p:nvPr/>
        </p:nvPicPr>
        <p:blipFill>
          <a:blip r:embed="rId3"/>
          <a:stretch>
            <a:fillRect/>
          </a:stretch>
        </p:blipFill>
        <p:spPr>
          <a:xfrm>
            <a:off x="6248400" y="1709334"/>
            <a:ext cx="5680746" cy="2441724"/>
          </a:xfrm>
          <a:prstGeom prst="rect">
            <a:avLst/>
          </a:prstGeom>
        </p:spPr>
      </p:pic>
    </p:spTree>
    <p:extLst>
      <p:ext uri="{BB962C8B-B14F-4D97-AF65-F5344CB8AC3E}">
        <p14:creationId xmlns:p14="http://schemas.microsoft.com/office/powerpoint/2010/main" val="337712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85800" y="1403027"/>
            <a:ext cx="5562600" cy="553998"/>
          </a:xfrm>
        </p:spPr>
        <p:txBody>
          <a:bodyPr/>
          <a:lstStyle/>
          <a:p>
            <a:r>
              <a:rPr lang="en-US" b="1" dirty="0"/>
              <a:t>14. How can covering the brake help you avoid panic stops and collisions?</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10134600" cy="738664"/>
          </a:xfrm>
        </p:spPr>
        <p:txBody>
          <a:bodyPr/>
          <a:lstStyle/>
          <a:p>
            <a:r>
              <a:rPr lang="en-US" sz="4800" b="1" dirty="0">
                <a:solidFill>
                  <a:srgbClr val="0051BA"/>
                </a:solidFill>
              </a:rPr>
              <a:t>Essentials of Safe Driving</a:t>
            </a:r>
          </a:p>
        </p:txBody>
      </p:sp>
      <p:sp>
        <p:nvSpPr>
          <p:cNvPr id="9" name="Text Placeholder 3">
            <a:extLst>
              <a:ext uri="{FF2B5EF4-FFF2-40B4-BE49-F238E27FC236}">
                <a16:creationId xmlns:a16="http://schemas.microsoft.com/office/drawing/2014/main" id="{AC3268EF-1C52-4DDF-86DA-F91AE60B9653}"/>
              </a:ext>
            </a:extLst>
          </p:cNvPr>
          <p:cNvSpPr txBox="1">
            <a:spLocks/>
          </p:cNvSpPr>
          <p:nvPr/>
        </p:nvSpPr>
        <p:spPr>
          <a:xfrm>
            <a:off x="781783" y="2835418"/>
            <a:ext cx="5642464" cy="553998"/>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15. How can leaning in your seat while checking your mirrors help maintain a cushion of safety?</a:t>
            </a:r>
          </a:p>
        </p:txBody>
      </p:sp>
      <p:sp>
        <p:nvSpPr>
          <p:cNvPr id="13" name="Text Placeholder 3">
            <a:extLst>
              <a:ext uri="{FF2B5EF4-FFF2-40B4-BE49-F238E27FC236}">
                <a16:creationId xmlns:a16="http://schemas.microsoft.com/office/drawing/2014/main" id="{5E616D1E-C4C3-4801-BCAD-3B63995C0579}"/>
              </a:ext>
            </a:extLst>
          </p:cNvPr>
          <p:cNvSpPr txBox="1">
            <a:spLocks/>
          </p:cNvSpPr>
          <p:nvPr/>
        </p:nvSpPr>
        <p:spPr>
          <a:xfrm>
            <a:off x="760168" y="3494962"/>
            <a:ext cx="5685693" cy="1384995"/>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kern="0" dirty="0">
                <a:solidFill>
                  <a:sysClr val="windowText" lastClr="000000"/>
                </a:solidFill>
              </a:rPr>
              <a:t>Your site angle will change, letting you see more of your blind spots. </a:t>
            </a:r>
          </a:p>
          <a:p>
            <a:pPr marL="285750" indent="-285750">
              <a:buFont typeface="Arial" panose="020B0604020202020204" pitchFamily="34" charset="0"/>
              <a:buChar char="•"/>
            </a:pPr>
            <a:r>
              <a:rPr lang="en-US" kern="0" dirty="0">
                <a:solidFill>
                  <a:sysClr val="windowText" lastClr="000000"/>
                </a:solidFill>
              </a:rPr>
              <a:t>Helps you to monitor traffic </a:t>
            </a:r>
          </a:p>
          <a:p>
            <a:pPr marL="285750" indent="-285750">
              <a:buFont typeface="Arial" panose="020B0604020202020204" pitchFamily="34" charset="0"/>
              <a:buChar char="•"/>
            </a:pPr>
            <a:r>
              <a:rPr lang="en-US" kern="0" dirty="0">
                <a:solidFill>
                  <a:sysClr val="windowText" lastClr="000000"/>
                </a:solidFill>
              </a:rPr>
              <a:t>Helps you spot vehicles before they enter your blind spots.</a:t>
            </a:r>
          </a:p>
        </p:txBody>
      </p:sp>
      <p:sp>
        <p:nvSpPr>
          <p:cNvPr id="11" name="Text Placeholder 3">
            <a:extLst>
              <a:ext uri="{FF2B5EF4-FFF2-40B4-BE49-F238E27FC236}">
                <a16:creationId xmlns:a16="http://schemas.microsoft.com/office/drawing/2014/main" id="{F4B81CAD-4243-4E1B-BBF1-93C08C7E8492}"/>
              </a:ext>
            </a:extLst>
          </p:cNvPr>
          <p:cNvSpPr txBox="1">
            <a:spLocks/>
          </p:cNvSpPr>
          <p:nvPr/>
        </p:nvSpPr>
        <p:spPr>
          <a:xfrm>
            <a:off x="781783" y="2075990"/>
            <a:ext cx="36576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kern="0" dirty="0">
                <a:solidFill>
                  <a:sysClr val="windowText" lastClr="000000"/>
                </a:solidFill>
              </a:rPr>
              <a:t>Reduces your reaction time</a:t>
            </a:r>
          </a:p>
        </p:txBody>
      </p:sp>
      <p:pic>
        <p:nvPicPr>
          <p:cNvPr id="5" name="Picture 4">
            <a:extLst>
              <a:ext uri="{FF2B5EF4-FFF2-40B4-BE49-F238E27FC236}">
                <a16:creationId xmlns:a16="http://schemas.microsoft.com/office/drawing/2014/main" id="{20938232-B1BD-4741-9B65-8770D522EB97}"/>
              </a:ext>
            </a:extLst>
          </p:cNvPr>
          <p:cNvPicPr>
            <a:picLocks noChangeAspect="1"/>
          </p:cNvPicPr>
          <p:nvPr/>
        </p:nvPicPr>
        <p:blipFill>
          <a:blip r:embed="rId3"/>
          <a:stretch>
            <a:fillRect/>
          </a:stretch>
        </p:blipFill>
        <p:spPr>
          <a:xfrm>
            <a:off x="6934200" y="1680026"/>
            <a:ext cx="4808639" cy="3199931"/>
          </a:xfrm>
          <a:prstGeom prst="rect">
            <a:avLst/>
          </a:prstGeom>
        </p:spPr>
      </p:pic>
    </p:spTree>
    <p:extLst>
      <p:ext uri="{BB962C8B-B14F-4D97-AF65-F5344CB8AC3E}">
        <p14:creationId xmlns:p14="http://schemas.microsoft.com/office/powerpoint/2010/main" val="35771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85800" y="1403027"/>
            <a:ext cx="5562600" cy="276999"/>
          </a:xfrm>
        </p:spPr>
        <p:txBody>
          <a:bodyPr/>
          <a:lstStyle/>
          <a:p>
            <a:r>
              <a:rPr lang="en-US" b="1" dirty="0"/>
              <a:t>What does a yellow sign with this shape indicate?</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8839200" cy="738664"/>
          </a:xfrm>
        </p:spPr>
        <p:txBody>
          <a:bodyPr/>
          <a:lstStyle/>
          <a:p>
            <a:r>
              <a:rPr lang="en-US" sz="4800" b="1" dirty="0">
                <a:solidFill>
                  <a:srgbClr val="0051BA"/>
                </a:solidFill>
              </a:rPr>
              <a:t>Essentials of Safe Driving</a:t>
            </a:r>
          </a:p>
        </p:txBody>
      </p:sp>
      <p:pic>
        <p:nvPicPr>
          <p:cNvPr id="5" name="Picture 4">
            <a:extLst>
              <a:ext uri="{FF2B5EF4-FFF2-40B4-BE49-F238E27FC236}">
                <a16:creationId xmlns:a16="http://schemas.microsoft.com/office/drawing/2014/main" id="{476AAAAA-B1D6-49F1-89CD-79F9D091B475}"/>
              </a:ext>
            </a:extLst>
          </p:cNvPr>
          <p:cNvPicPr>
            <a:picLocks noChangeAspect="1"/>
          </p:cNvPicPr>
          <p:nvPr/>
        </p:nvPicPr>
        <p:blipFill>
          <a:blip r:embed="rId3"/>
          <a:stretch>
            <a:fillRect/>
          </a:stretch>
        </p:blipFill>
        <p:spPr>
          <a:xfrm>
            <a:off x="457200" y="2011931"/>
            <a:ext cx="2133600" cy="3435458"/>
          </a:xfrm>
          <a:prstGeom prst="rect">
            <a:avLst/>
          </a:prstGeom>
        </p:spPr>
      </p:pic>
      <p:pic>
        <p:nvPicPr>
          <p:cNvPr id="7" name="Picture 6">
            <a:extLst>
              <a:ext uri="{FF2B5EF4-FFF2-40B4-BE49-F238E27FC236}">
                <a16:creationId xmlns:a16="http://schemas.microsoft.com/office/drawing/2014/main" id="{3A95BAC6-77E6-4875-A1F7-7AEA95A56BC4}"/>
              </a:ext>
            </a:extLst>
          </p:cNvPr>
          <p:cNvPicPr>
            <a:picLocks noChangeAspect="1"/>
          </p:cNvPicPr>
          <p:nvPr/>
        </p:nvPicPr>
        <p:blipFill>
          <a:blip r:embed="rId4"/>
          <a:stretch>
            <a:fillRect/>
          </a:stretch>
        </p:blipFill>
        <p:spPr>
          <a:xfrm>
            <a:off x="2895600" y="2162907"/>
            <a:ext cx="4980863" cy="3284482"/>
          </a:xfrm>
          <a:prstGeom prst="rect">
            <a:avLst/>
          </a:prstGeom>
        </p:spPr>
      </p:pic>
    </p:spTree>
    <p:extLst>
      <p:ext uri="{BB962C8B-B14F-4D97-AF65-F5344CB8AC3E}">
        <p14:creationId xmlns:p14="http://schemas.microsoft.com/office/powerpoint/2010/main" val="23022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Coaching the Van Driver 4</a:t>
            </a:r>
          </a:p>
        </p:txBody>
      </p:sp>
      <p:sp>
        <p:nvSpPr>
          <p:cNvPr id="3" name="Text Placeholder 2"/>
          <p:cNvSpPr>
            <a:spLocks noGrp="1"/>
          </p:cNvSpPr>
          <p:nvPr>
            <p:ph type="body" idx="1"/>
          </p:nvPr>
        </p:nvSpPr>
        <p:spPr>
          <a:xfrm>
            <a:off x="609600" y="1720746"/>
            <a:ext cx="10820400" cy="4062651"/>
          </a:xfrm>
        </p:spPr>
        <p:txBody>
          <a:bodyPr/>
          <a:lstStyle/>
          <a:p>
            <a:r>
              <a:rPr lang="en-US" b="1" dirty="0"/>
              <a:t>Session 1	Before You Start</a:t>
            </a:r>
          </a:p>
          <a:p>
            <a:endParaRPr lang="en-US" b="1" dirty="0"/>
          </a:p>
          <a:p>
            <a:r>
              <a:rPr lang="en-US" b="1" dirty="0"/>
              <a:t>Session 2	Essentials of Safe Driving</a:t>
            </a:r>
          </a:p>
          <a:p>
            <a:endParaRPr lang="en-US" b="1" dirty="0"/>
          </a:p>
          <a:p>
            <a:r>
              <a:rPr lang="en-US" b="1" dirty="0"/>
              <a:t>Session 3	Driving Environments</a:t>
            </a:r>
          </a:p>
          <a:p>
            <a:endParaRPr lang="en-US" b="1" dirty="0"/>
          </a:p>
          <a:p>
            <a:r>
              <a:rPr lang="en-US" b="1" dirty="0"/>
              <a:t>Session 4	Special Considerations Part One</a:t>
            </a:r>
          </a:p>
          <a:p>
            <a:endParaRPr lang="en-US" b="1" dirty="0"/>
          </a:p>
          <a:p>
            <a:r>
              <a:rPr lang="en-US" b="1" dirty="0"/>
              <a:t>Session 5	Special Considerations Part Two</a:t>
            </a:r>
          </a:p>
          <a:p>
            <a:endParaRPr lang="en-US" b="1" dirty="0"/>
          </a:p>
          <a:p>
            <a:r>
              <a:rPr lang="en-US" b="1" dirty="0"/>
              <a:t>Session 6	Distracted Driving</a:t>
            </a:r>
          </a:p>
        </p:txBody>
      </p:sp>
    </p:spTree>
    <p:extLst>
      <p:ext uri="{BB962C8B-B14F-4D97-AF65-F5344CB8AC3E}">
        <p14:creationId xmlns:p14="http://schemas.microsoft.com/office/powerpoint/2010/main" val="3664622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09600" y="1676400"/>
            <a:ext cx="3200400" cy="2492990"/>
          </a:xfrm>
        </p:spPr>
        <p:txBody>
          <a:bodyPr/>
          <a:lstStyle/>
          <a:p>
            <a:r>
              <a:rPr lang="en-US" b="1" dirty="0"/>
              <a:t>16. It had just started to rain and I, “A”, was following vehicle “B” by about four seconds, just as I had learned in a driver safety course, when “B” suddenly jammed on the brakes.  Unfortunately, I wasn’t able to stop in time and hit the back of his vehicle.  My van had to be towed away.”</a:t>
            </a:r>
          </a:p>
          <a:p>
            <a:endParaRPr lang="en-US" b="1" dirty="0"/>
          </a:p>
          <a:p>
            <a:r>
              <a:rPr lang="en-US" b="1" dirty="0"/>
              <a:t>What happened in this situation?  What, if anything could “A” have done to avoid this collision?</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9296400" cy="738664"/>
          </a:xfrm>
        </p:spPr>
        <p:txBody>
          <a:bodyPr/>
          <a:lstStyle/>
          <a:p>
            <a:r>
              <a:rPr lang="en-US" sz="4800" b="1" dirty="0">
                <a:solidFill>
                  <a:srgbClr val="0051BA"/>
                </a:solidFill>
              </a:rPr>
              <a:t>Essentials of Safe Driving</a:t>
            </a:r>
          </a:p>
        </p:txBody>
      </p:sp>
      <p:pic>
        <p:nvPicPr>
          <p:cNvPr id="2" name="Picture 1">
            <a:extLst>
              <a:ext uri="{FF2B5EF4-FFF2-40B4-BE49-F238E27FC236}">
                <a16:creationId xmlns:a16="http://schemas.microsoft.com/office/drawing/2014/main" id="{79CDB3FB-EB69-439A-A1B4-13DC0E7B58D4}"/>
              </a:ext>
            </a:extLst>
          </p:cNvPr>
          <p:cNvPicPr>
            <a:picLocks noChangeAspect="1"/>
          </p:cNvPicPr>
          <p:nvPr/>
        </p:nvPicPr>
        <p:blipFill>
          <a:blip r:embed="rId3"/>
          <a:stretch>
            <a:fillRect/>
          </a:stretch>
        </p:blipFill>
        <p:spPr>
          <a:xfrm>
            <a:off x="5638800" y="1365345"/>
            <a:ext cx="5006684" cy="5349883"/>
          </a:xfrm>
          <a:prstGeom prst="rect">
            <a:avLst/>
          </a:prstGeom>
        </p:spPr>
      </p:pic>
    </p:spTree>
    <p:extLst>
      <p:ext uri="{BB962C8B-B14F-4D97-AF65-F5344CB8AC3E}">
        <p14:creationId xmlns:p14="http://schemas.microsoft.com/office/powerpoint/2010/main" val="60446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533400" y="1682314"/>
            <a:ext cx="3276600" cy="2492990"/>
          </a:xfrm>
        </p:spPr>
        <p:txBody>
          <a:bodyPr/>
          <a:lstStyle/>
          <a:p>
            <a:r>
              <a:rPr lang="en-US" b="1" dirty="0"/>
              <a:t>17. In this situation, “A” was traveling in the right lane along a line of parked cars.  When vehicle “B” pulled out, “A” was forced to swerve to the left so he wouldn’t run into “B”.  As a result, “A” ran into vehicle “C” to his left.  The driver of “A” said he couldn’t do anything to avoid this collision.  </a:t>
            </a:r>
          </a:p>
          <a:p>
            <a:endParaRPr lang="en-US" b="1" dirty="0"/>
          </a:p>
          <a:p>
            <a:r>
              <a:rPr lang="en-US" b="1" dirty="0"/>
              <a:t>Do you agree with “A”?  What could “A” have done to avoid this collision?  </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8839200" cy="738664"/>
          </a:xfrm>
        </p:spPr>
        <p:txBody>
          <a:bodyPr/>
          <a:lstStyle/>
          <a:p>
            <a:r>
              <a:rPr lang="en-US" sz="4800" b="1" dirty="0">
                <a:solidFill>
                  <a:srgbClr val="0051BA"/>
                </a:solidFill>
              </a:rPr>
              <a:t>Essentials of Safe Driving</a:t>
            </a:r>
          </a:p>
        </p:txBody>
      </p:sp>
      <p:pic>
        <p:nvPicPr>
          <p:cNvPr id="9" name="Picture 8" descr="A picture containing text, cabinet, door, store&#10;&#10;Description automatically generated">
            <a:extLst>
              <a:ext uri="{FF2B5EF4-FFF2-40B4-BE49-F238E27FC236}">
                <a16:creationId xmlns:a16="http://schemas.microsoft.com/office/drawing/2014/main" id="{DD31360A-EE63-4DA1-961C-A00F50B21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385860"/>
            <a:ext cx="5334000" cy="5334000"/>
          </a:xfrm>
          <a:prstGeom prst="rect">
            <a:avLst/>
          </a:prstGeom>
        </p:spPr>
      </p:pic>
    </p:spTree>
    <p:extLst>
      <p:ext uri="{BB962C8B-B14F-4D97-AF65-F5344CB8AC3E}">
        <p14:creationId xmlns:p14="http://schemas.microsoft.com/office/powerpoint/2010/main" val="25881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85800" y="1403027"/>
            <a:ext cx="3429000" cy="3600986"/>
          </a:xfrm>
        </p:spPr>
        <p:txBody>
          <a:bodyPr/>
          <a:lstStyle/>
          <a:p>
            <a:r>
              <a:rPr lang="en-US" b="1" dirty="0"/>
              <a:t>18. In this situation, “A” was planning to turn right-on-red.  “A” waited for “B” to clear the intersection before proceeding.  Since it was a one-way street, “A” looked left for other vehicles and then started to turn.  When he did, “A” almost collided with some pedestrians that had just started to cross the street. </a:t>
            </a:r>
          </a:p>
          <a:p>
            <a:endParaRPr lang="en-US" b="1" dirty="0"/>
          </a:p>
          <a:p>
            <a:r>
              <a:rPr lang="en-US" b="1" dirty="0"/>
              <a:t>How should “A” have handled this situation?</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9601200" cy="738664"/>
          </a:xfrm>
        </p:spPr>
        <p:txBody>
          <a:bodyPr/>
          <a:lstStyle/>
          <a:p>
            <a:r>
              <a:rPr lang="en-US" sz="4800" b="1" dirty="0">
                <a:solidFill>
                  <a:srgbClr val="0051BA"/>
                </a:solidFill>
              </a:rPr>
              <a:t>Essentials of Safe Driving</a:t>
            </a:r>
          </a:p>
        </p:txBody>
      </p:sp>
      <p:pic>
        <p:nvPicPr>
          <p:cNvPr id="9" name="Picture 8" descr="Diagram&#10;&#10;Description automatically generated">
            <a:extLst>
              <a:ext uri="{FF2B5EF4-FFF2-40B4-BE49-F238E27FC236}">
                <a16:creationId xmlns:a16="http://schemas.microsoft.com/office/drawing/2014/main" id="{DA2243C6-5512-4262-A744-15EFB003C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350691"/>
            <a:ext cx="4876800" cy="5423576"/>
          </a:xfrm>
          <a:prstGeom prst="rect">
            <a:avLst/>
          </a:prstGeom>
        </p:spPr>
      </p:pic>
    </p:spTree>
    <p:extLst>
      <p:ext uri="{BB962C8B-B14F-4D97-AF65-F5344CB8AC3E}">
        <p14:creationId xmlns:p14="http://schemas.microsoft.com/office/powerpoint/2010/main" val="690808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685800" y="1403027"/>
            <a:ext cx="4038600" cy="3323987"/>
          </a:xfrm>
        </p:spPr>
        <p:txBody>
          <a:bodyPr/>
          <a:lstStyle/>
          <a:p>
            <a:r>
              <a:rPr lang="en-US" b="1" dirty="0"/>
              <a:t>19. “I (A) was driving in a commercial area with a number of store fronts on my right.  I made sure to signal well before my turn and slowed ahead of time.  As I approached, I saw another driver (B) waiting to pull out.  I made eye contact, but when I got closer, he pulled out right in front of me and we collided!  I thought he saw me.  I guess he didn’t understand that I was going to make my turn at the next entrance.  There really wasn’t anything I could have done to prevent this collision.”</a:t>
            </a:r>
          </a:p>
          <a:p>
            <a:endParaRPr lang="en-US" b="1" dirty="0"/>
          </a:p>
          <a:p>
            <a:r>
              <a:rPr lang="en-US" b="1" dirty="0"/>
              <a:t>What do you think of “A’s” statement?  How would you have handled this situation?</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9525000" cy="738664"/>
          </a:xfrm>
        </p:spPr>
        <p:txBody>
          <a:bodyPr/>
          <a:lstStyle/>
          <a:p>
            <a:r>
              <a:rPr lang="en-US" sz="4800" b="1" dirty="0">
                <a:solidFill>
                  <a:srgbClr val="0051BA"/>
                </a:solidFill>
              </a:rPr>
              <a:t>Essentials of Safe Driving</a:t>
            </a:r>
          </a:p>
        </p:txBody>
      </p:sp>
      <p:pic>
        <p:nvPicPr>
          <p:cNvPr id="6" name="Picture 5" descr="Diagram&#10;&#10;Description automatically generated">
            <a:extLst>
              <a:ext uri="{FF2B5EF4-FFF2-40B4-BE49-F238E27FC236}">
                <a16:creationId xmlns:a16="http://schemas.microsoft.com/office/drawing/2014/main" id="{7D0F61A3-506F-4992-AF08-2F286B2F1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302342"/>
            <a:ext cx="4224769" cy="5442807"/>
          </a:xfrm>
          <a:prstGeom prst="rect">
            <a:avLst/>
          </a:prstGeom>
        </p:spPr>
      </p:pic>
    </p:spTree>
    <p:extLst>
      <p:ext uri="{BB962C8B-B14F-4D97-AF65-F5344CB8AC3E}">
        <p14:creationId xmlns:p14="http://schemas.microsoft.com/office/powerpoint/2010/main" val="756164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188EC8-9E2F-461F-9284-773433C8325E}"/>
              </a:ext>
            </a:extLst>
          </p:cNvPr>
          <p:cNvSpPr>
            <a:spLocks noGrp="1"/>
          </p:cNvSpPr>
          <p:nvPr>
            <p:ph type="body" sz="quarter" idx="10"/>
          </p:nvPr>
        </p:nvSpPr>
        <p:spPr>
          <a:xfrm>
            <a:off x="609600" y="203161"/>
            <a:ext cx="1295400" cy="276999"/>
          </a:xfrm>
        </p:spPr>
        <p:txBody>
          <a:bodyPr/>
          <a:lstStyle/>
          <a:p>
            <a:r>
              <a:rPr lang="en-US" dirty="0"/>
              <a:t>Session 2	</a:t>
            </a:r>
          </a:p>
        </p:txBody>
      </p:sp>
      <p:sp>
        <p:nvSpPr>
          <p:cNvPr id="4" name="Text Placeholder 3">
            <a:extLst>
              <a:ext uri="{FF2B5EF4-FFF2-40B4-BE49-F238E27FC236}">
                <a16:creationId xmlns:a16="http://schemas.microsoft.com/office/drawing/2014/main" id="{D47B0256-8C5B-4FFD-B18B-321C91E7CA1B}"/>
              </a:ext>
            </a:extLst>
          </p:cNvPr>
          <p:cNvSpPr>
            <a:spLocks noGrp="1"/>
          </p:cNvSpPr>
          <p:nvPr>
            <p:ph type="body" idx="11"/>
          </p:nvPr>
        </p:nvSpPr>
        <p:spPr>
          <a:xfrm>
            <a:off x="562708" y="1337101"/>
            <a:ext cx="5536223" cy="276999"/>
          </a:xfrm>
        </p:spPr>
        <p:txBody>
          <a:bodyPr/>
          <a:lstStyle/>
          <a:p>
            <a:r>
              <a:rPr lang="en-US" b="1" dirty="0"/>
              <a:t>Coaching Reminder Points</a:t>
            </a:r>
          </a:p>
        </p:txBody>
      </p:sp>
      <p:sp>
        <p:nvSpPr>
          <p:cNvPr id="8" name="Text Placeholder 7">
            <a:extLst>
              <a:ext uri="{FF2B5EF4-FFF2-40B4-BE49-F238E27FC236}">
                <a16:creationId xmlns:a16="http://schemas.microsoft.com/office/drawing/2014/main" id="{91875B41-11A2-49DC-B7BD-07373FB07766}"/>
              </a:ext>
            </a:extLst>
          </p:cNvPr>
          <p:cNvSpPr>
            <a:spLocks noGrp="1"/>
          </p:cNvSpPr>
          <p:nvPr>
            <p:ph type="body" idx="1"/>
          </p:nvPr>
        </p:nvSpPr>
        <p:spPr>
          <a:xfrm>
            <a:off x="609600" y="563678"/>
            <a:ext cx="10134600" cy="738664"/>
          </a:xfrm>
        </p:spPr>
        <p:txBody>
          <a:bodyPr/>
          <a:lstStyle/>
          <a:p>
            <a:r>
              <a:rPr lang="en-US" sz="4800" b="1" dirty="0">
                <a:solidFill>
                  <a:srgbClr val="0051BA"/>
                </a:solidFill>
              </a:rPr>
              <a:t>Essentials of Safe Driving</a:t>
            </a:r>
          </a:p>
        </p:txBody>
      </p:sp>
      <p:sp>
        <p:nvSpPr>
          <p:cNvPr id="9" name="Text Placeholder 3">
            <a:extLst>
              <a:ext uri="{FF2B5EF4-FFF2-40B4-BE49-F238E27FC236}">
                <a16:creationId xmlns:a16="http://schemas.microsoft.com/office/drawing/2014/main" id="{2309661F-E400-4B66-A193-A7E261455502}"/>
              </a:ext>
            </a:extLst>
          </p:cNvPr>
          <p:cNvSpPr txBox="1">
            <a:spLocks/>
          </p:cNvSpPr>
          <p:nvPr/>
        </p:nvSpPr>
        <p:spPr>
          <a:xfrm>
            <a:off x="712176" y="1905000"/>
            <a:ext cx="5536223" cy="2492990"/>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solidFill>
                  <a:sysClr val="windowText" lastClr="000000"/>
                </a:solidFill>
              </a:rPr>
              <a:t>Properly adjusted mirrors will ______?</a:t>
            </a:r>
          </a:p>
          <a:p>
            <a:endParaRPr lang="en-US" kern="0" dirty="0">
              <a:solidFill>
                <a:sysClr val="windowText" lastClr="000000"/>
              </a:solidFill>
            </a:endParaRPr>
          </a:p>
          <a:p>
            <a:r>
              <a:rPr lang="en-US" kern="0" dirty="0">
                <a:solidFill>
                  <a:sysClr val="windowText" lastClr="000000"/>
                </a:solidFill>
              </a:rPr>
              <a:t>A four second following distance is ________?</a:t>
            </a:r>
          </a:p>
          <a:p>
            <a:endParaRPr lang="en-US" kern="0" dirty="0">
              <a:solidFill>
                <a:sysClr val="windowText" lastClr="000000"/>
              </a:solidFill>
            </a:endParaRPr>
          </a:p>
          <a:p>
            <a:r>
              <a:rPr lang="en-US" kern="0" dirty="0">
                <a:solidFill>
                  <a:sysClr val="windowText" lastClr="000000"/>
                </a:solidFill>
              </a:rPr>
              <a:t>You should check your mirrors every _______?</a:t>
            </a:r>
          </a:p>
          <a:p>
            <a:endParaRPr lang="en-US" kern="0" dirty="0">
              <a:solidFill>
                <a:sysClr val="windowText" lastClr="000000"/>
              </a:solidFill>
            </a:endParaRPr>
          </a:p>
          <a:p>
            <a:r>
              <a:rPr lang="en-US" kern="0" dirty="0">
                <a:solidFill>
                  <a:sysClr val="windowText" lastClr="000000"/>
                </a:solidFill>
              </a:rPr>
              <a:t>The average reaction time for all drivers is _______?</a:t>
            </a:r>
          </a:p>
          <a:p>
            <a:endParaRPr lang="en-US" kern="0" dirty="0">
              <a:solidFill>
                <a:sysClr val="windowText" lastClr="000000"/>
              </a:solidFill>
            </a:endParaRPr>
          </a:p>
          <a:p>
            <a:r>
              <a:rPr lang="en-US" kern="0" dirty="0">
                <a:solidFill>
                  <a:sysClr val="windowText" lastClr="000000"/>
                </a:solidFill>
              </a:rPr>
              <a:t>Establishing eye contact is ________?</a:t>
            </a:r>
          </a:p>
        </p:txBody>
      </p:sp>
      <p:sp>
        <p:nvSpPr>
          <p:cNvPr id="10" name="Text Placeholder 3">
            <a:extLst>
              <a:ext uri="{FF2B5EF4-FFF2-40B4-BE49-F238E27FC236}">
                <a16:creationId xmlns:a16="http://schemas.microsoft.com/office/drawing/2014/main" id="{E6055202-518F-46B1-ACB3-1CFF358F447C}"/>
              </a:ext>
            </a:extLst>
          </p:cNvPr>
          <p:cNvSpPr txBox="1">
            <a:spLocks/>
          </p:cNvSpPr>
          <p:nvPr/>
        </p:nvSpPr>
        <p:spPr>
          <a:xfrm flipH="1">
            <a:off x="3733800" y="1823642"/>
            <a:ext cx="533400"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E</a:t>
            </a:r>
          </a:p>
        </p:txBody>
      </p:sp>
      <p:sp>
        <p:nvSpPr>
          <p:cNvPr id="13" name="Text Placeholder 3">
            <a:extLst>
              <a:ext uri="{FF2B5EF4-FFF2-40B4-BE49-F238E27FC236}">
                <a16:creationId xmlns:a16="http://schemas.microsoft.com/office/drawing/2014/main" id="{28081A2B-FABF-4235-BF25-418639DDAC12}"/>
              </a:ext>
            </a:extLst>
          </p:cNvPr>
          <p:cNvSpPr txBox="1">
            <a:spLocks/>
          </p:cNvSpPr>
          <p:nvPr/>
        </p:nvSpPr>
        <p:spPr>
          <a:xfrm>
            <a:off x="4267200" y="2391541"/>
            <a:ext cx="457201"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B</a:t>
            </a:r>
          </a:p>
        </p:txBody>
      </p:sp>
      <p:sp>
        <p:nvSpPr>
          <p:cNvPr id="14" name="Text Placeholder 3">
            <a:extLst>
              <a:ext uri="{FF2B5EF4-FFF2-40B4-BE49-F238E27FC236}">
                <a16:creationId xmlns:a16="http://schemas.microsoft.com/office/drawing/2014/main" id="{F785DE56-3EDD-4A86-946A-F98E71501681}"/>
              </a:ext>
            </a:extLst>
          </p:cNvPr>
          <p:cNvSpPr txBox="1">
            <a:spLocks/>
          </p:cNvSpPr>
          <p:nvPr/>
        </p:nvSpPr>
        <p:spPr>
          <a:xfrm>
            <a:off x="4381501" y="2959440"/>
            <a:ext cx="685799"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D</a:t>
            </a:r>
          </a:p>
        </p:txBody>
      </p:sp>
      <p:sp>
        <p:nvSpPr>
          <p:cNvPr id="15" name="Text Placeholder 3">
            <a:extLst>
              <a:ext uri="{FF2B5EF4-FFF2-40B4-BE49-F238E27FC236}">
                <a16:creationId xmlns:a16="http://schemas.microsoft.com/office/drawing/2014/main" id="{E8A241C9-4205-490D-8279-39E3EACCDAF9}"/>
              </a:ext>
            </a:extLst>
          </p:cNvPr>
          <p:cNvSpPr txBox="1">
            <a:spLocks/>
          </p:cNvSpPr>
          <p:nvPr/>
        </p:nvSpPr>
        <p:spPr>
          <a:xfrm>
            <a:off x="5014547" y="3527339"/>
            <a:ext cx="761999"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C</a:t>
            </a:r>
          </a:p>
        </p:txBody>
      </p:sp>
      <p:sp>
        <p:nvSpPr>
          <p:cNvPr id="16" name="Text Placeholder 3">
            <a:extLst>
              <a:ext uri="{FF2B5EF4-FFF2-40B4-BE49-F238E27FC236}">
                <a16:creationId xmlns:a16="http://schemas.microsoft.com/office/drawing/2014/main" id="{1991AD7E-CA04-40A8-9CED-444FB9CDD09E}"/>
              </a:ext>
            </a:extLst>
          </p:cNvPr>
          <p:cNvSpPr txBox="1">
            <a:spLocks/>
          </p:cNvSpPr>
          <p:nvPr/>
        </p:nvSpPr>
        <p:spPr>
          <a:xfrm>
            <a:off x="3619500" y="4038600"/>
            <a:ext cx="228599" cy="276999"/>
          </a:xfrm>
          <a:prstGeom prst="rect">
            <a:avLst/>
          </a:prstGeom>
        </p:spPr>
        <p:txBody>
          <a:bodyPr wrap="square" lIns="0" tIns="0" rIns="0" bIns="0">
            <a:spAutoFit/>
          </a:bodyPr>
          <a:lstStyle>
            <a:lvl1pPr marL="0" eaLnBrk="1" hangingPunct="1">
              <a:defRPr sz="18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b="1" kern="0" dirty="0">
                <a:solidFill>
                  <a:sysClr val="windowText" lastClr="000000"/>
                </a:solidFill>
              </a:rPr>
              <a:t>A</a:t>
            </a:r>
          </a:p>
        </p:txBody>
      </p:sp>
    </p:spTree>
    <p:extLst>
      <p:ext uri="{BB962C8B-B14F-4D97-AF65-F5344CB8AC3E}">
        <p14:creationId xmlns:p14="http://schemas.microsoft.com/office/powerpoint/2010/main" val="261064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09600" y="1729758"/>
            <a:ext cx="5715000" cy="830997"/>
          </a:xfrm>
        </p:spPr>
        <p:txBody>
          <a:bodyPr/>
          <a:lstStyle/>
          <a:p>
            <a:r>
              <a:rPr lang="en-US" sz="1800" dirty="0"/>
              <a:t>Video</a:t>
            </a:r>
          </a:p>
          <a:p>
            <a:endParaRPr lang="en-US" sz="1800" dirty="0"/>
          </a:p>
          <a:p>
            <a:r>
              <a:rPr lang="en-US" sz="1800" dirty="0"/>
              <a:t>Page 16 in your response books</a:t>
            </a:r>
          </a:p>
        </p:txBody>
      </p:sp>
      <p:pic>
        <p:nvPicPr>
          <p:cNvPr id="8" name="Content Placeholder 7">
            <a:extLst>
              <a:ext uri="{FF2B5EF4-FFF2-40B4-BE49-F238E27FC236}">
                <a16:creationId xmlns:a16="http://schemas.microsoft.com/office/drawing/2014/main" id="{23BA0C48-891E-B56D-7B48-15D94FE13B0E}"/>
              </a:ext>
            </a:extLst>
          </p:cNvPr>
          <p:cNvPicPr>
            <a:picLocks noGrp="1" noChangeAspect="1"/>
          </p:cNvPicPr>
          <p:nvPr>
            <p:ph sz="quarter" idx="11"/>
          </p:nvPr>
        </p:nvPicPr>
        <p:blipFill>
          <a:blip r:embed="rId3"/>
          <a:stretch>
            <a:fillRect/>
          </a:stretch>
        </p:blipFill>
        <p:spPr>
          <a:xfrm>
            <a:off x="5105400" y="1981200"/>
            <a:ext cx="5610900" cy="3733799"/>
          </a:xfrm>
          <a:prstGeom prst="rect">
            <a:avLst/>
          </a:prstGeom>
        </p:spPr>
      </p:pic>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spTree>
    <p:extLst>
      <p:ext uri="{BB962C8B-B14F-4D97-AF65-F5344CB8AC3E}">
        <p14:creationId xmlns:p14="http://schemas.microsoft.com/office/powerpoint/2010/main" val="3554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09600" y="1729758"/>
            <a:ext cx="5715000" cy="3877985"/>
          </a:xfrm>
        </p:spPr>
        <p:txBody>
          <a:bodyPr/>
          <a:lstStyle/>
          <a:p>
            <a:r>
              <a:rPr lang="en-US" sz="1800" b="1" dirty="0"/>
              <a:t>20. The van ”A” is approaching this highway interchange.  Take a moment to consider the potential hazards “A” faces and what safety considerations the driver should keep in mind.</a:t>
            </a:r>
          </a:p>
          <a:p>
            <a:endParaRPr lang="en-US" sz="1800" b="1" dirty="0"/>
          </a:p>
          <a:p>
            <a:r>
              <a:rPr lang="en-US" sz="1800" b="1" dirty="0"/>
              <a:t>If you were the driver of van “A”, how would you proceed if you were not exiting at this interchange?</a:t>
            </a:r>
          </a:p>
          <a:p>
            <a:endParaRPr lang="en-US" sz="1800" b="1" dirty="0"/>
          </a:p>
          <a:p>
            <a:r>
              <a:rPr lang="en-US" sz="1800" b="1" dirty="0"/>
              <a:t>Assume vehicle “B” is not in its present location.  Do you think “A” should change lanes before this point to avoid merging vehicles such as “D”?</a:t>
            </a:r>
          </a:p>
          <a:p>
            <a:endParaRPr lang="en-US" sz="1800" b="1" dirty="0"/>
          </a:p>
          <a:p>
            <a:r>
              <a:rPr lang="en-US" sz="1800" b="1" dirty="0"/>
              <a:t>How would you proceed if you were going to exit the highway at this interchange?</a:t>
            </a:r>
          </a:p>
        </p:txBody>
      </p:sp>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pic>
        <p:nvPicPr>
          <p:cNvPr id="10" name="Content Placeholder 9" descr="Diagram&#10;&#10;Description automatically generated">
            <a:extLst>
              <a:ext uri="{FF2B5EF4-FFF2-40B4-BE49-F238E27FC236}">
                <a16:creationId xmlns:a16="http://schemas.microsoft.com/office/drawing/2014/main" id="{D9893F82-69A5-4CAE-AC00-298BD8AB07FA}"/>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934200" y="480160"/>
            <a:ext cx="3831852" cy="6255675"/>
          </a:xfrm>
        </p:spPr>
      </p:pic>
    </p:spTree>
    <p:extLst>
      <p:ext uri="{BB962C8B-B14F-4D97-AF65-F5344CB8AC3E}">
        <p14:creationId xmlns:p14="http://schemas.microsoft.com/office/powerpoint/2010/main" val="2191632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a:xfrm>
            <a:off x="624253" y="570848"/>
            <a:ext cx="8376920" cy="738664"/>
          </a:xfrm>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27184" y="1395812"/>
            <a:ext cx="5715000" cy="276999"/>
          </a:xfrm>
        </p:spPr>
        <p:txBody>
          <a:bodyPr/>
          <a:lstStyle/>
          <a:p>
            <a:r>
              <a:rPr lang="en-US" sz="1800" b="1" dirty="0"/>
              <a:t>21. How can you know if you are being tailgated?</a:t>
            </a:r>
          </a:p>
        </p:txBody>
      </p:sp>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sp>
        <p:nvSpPr>
          <p:cNvPr id="6" name="Text Placeholder 2">
            <a:extLst>
              <a:ext uri="{FF2B5EF4-FFF2-40B4-BE49-F238E27FC236}">
                <a16:creationId xmlns:a16="http://schemas.microsoft.com/office/drawing/2014/main" id="{7AEA4D47-045F-4C09-ADC9-F70C8BF69D79}"/>
              </a:ext>
            </a:extLst>
          </p:cNvPr>
          <p:cNvSpPr txBox="1">
            <a:spLocks/>
          </p:cNvSpPr>
          <p:nvPr/>
        </p:nvSpPr>
        <p:spPr>
          <a:xfrm>
            <a:off x="624253" y="1734468"/>
            <a:ext cx="6629400" cy="553998"/>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sz="1800" kern="0" dirty="0">
                <a:solidFill>
                  <a:sysClr val="windowText" lastClr="000000"/>
                </a:solidFill>
              </a:rPr>
              <a:t>Check your mirrors every 3 – 5 seconds so you can spot people moving into a tailgating position.</a:t>
            </a:r>
          </a:p>
        </p:txBody>
      </p:sp>
      <p:sp>
        <p:nvSpPr>
          <p:cNvPr id="7" name="Text Placeholder 2">
            <a:extLst>
              <a:ext uri="{FF2B5EF4-FFF2-40B4-BE49-F238E27FC236}">
                <a16:creationId xmlns:a16="http://schemas.microsoft.com/office/drawing/2014/main" id="{F1C1C00C-F227-4697-B32D-8AC029C7A30D}"/>
              </a:ext>
            </a:extLst>
          </p:cNvPr>
          <p:cNvSpPr txBox="1">
            <a:spLocks/>
          </p:cNvSpPr>
          <p:nvPr/>
        </p:nvSpPr>
        <p:spPr>
          <a:xfrm>
            <a:off x="627184" y="2365553"/>
            <a:ext cx="6626469" cy="276999"/>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What should you do once you know you are being tailgated?</a:t>
            </a:r>
          </a:p>
        </p:txBody>
      </p:sp>
      <p:sp>
        <p:nvSpPr>
          <p:cNvPr id="8" name="Text Placeholder 2">
            <a:extLst>
              <a:ext uri="{FF2B5EF4-FFF2-40B4-BE49-F238E27FC236}">
                <a16:creationId xmlns:a16="http://schemas.microsoft.com/office/drawing/2014/main" id="{83BACE5D-63C1-416D-840B-46D1F947E481}"/>
              </a:ext>
            </a:extLst>
          </p:cNvPr>
          <p:cNvSpPr txBox="1">
            <a:spLocks/>
          </p:cNvSpPr>
          <p:nvPr/>
        </p:nvSpPr>
        <p:spPr>
          <a:xfrm>
            <a:off x="627184" y="2723515"/>
            <a:ext cx="6764216" cy="1107996"/>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sz="1800" kern="0" dirty="0">
                <a:solidFill>
                  <a:sysClr val="windowText" lastClr="000000"/>
                </a:solidFill>
              </a:rPr>
              <a:t>Cover your brake </a:t>
            </a:r>
          </a:p>
          <a:p>
            <a:pPr marL="285750" indent="-285750">
              <a:buFont typeface="Arial" panose="020B0604020202020204" pitchFamily="34" charset="0"/>
              <a:buChar char="•"/>
            </a:pPr>
            <a:r>
              <a:rPr lang="en-US" sz="1800" kern="0" dirty="0">
                <a:solidFill>
                  <a:sysClr val="windowText" lastClr="000000"/>
                </a:solidFill>
              </a:rPr>
              <a:t>Increase your following distance</a:t>
            </a:r>
          </a:p>
          <a:p>
            <a:pPr marL="285750" indent="-285750">
              <a:buFont typeface="Arial" panose="020B0604020202020204" pitchFamily="34" charset="0"/>
              <a:buChar char="•"/>
            </a:pPr>
            <a:r>
              <a:rPr lang="en-US" sz="1800" kern="0" dirty="0">
                <a:solidFill>
                  <a:sysClr val="windowText" lastClr="000000"/>
                </a:solidFill>
              </a:rPr>
              <a:t>Doing both will give both you and the tailgating vehicle more time to stop should the need arise.</a:t>
            </a:r>
          </a:p>
        </p:txBody>
      </p:sp>
      <p:sp>
        <p:nvSpPr>
          <p:cNvPr id="9" name="Text Placeholder 2">
            <a:extLst>
              <a:ext uri="{FF2B5EF4-FFF2-40B4-BE49-F238E27FC236}">
                <a16:creationId xmlns:a16="http://schemas.microsoft.com/office/drawing/2014/main" id="{5210A56E-6B70-487E-892F-4014D9CAB922}"/>
              </a:ext>
            </a:extLst>
          </p:cNvPr>
          <p:cNvSpPr txBox="1">
            <a:spLocks/>
          </p:cNvSpPr>
          <p:nvPr/>
        </p:nvSpPr>
        <p:spPr>
          <a:xfrm>
            <a:off x="624253" y="3897072"/>
            <a:ext cx="6260124" cy="553998"/>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22. How far ahead of a turn or lane change should you use your directional signals?  </a:t>
            </a:r>
          </a:p>
        </p:txBody>
      </p:sp>
      <p:sp>
        <p:nvSpPr>
          <p:cNvPr id="10" name="Text Placeholder 2">
            <a:extLst>
              <a:ext uri="{FF2B5EF4-FFF2-40B4-BE49-F238E27FC236}">
                <a16:creationId xmlns:a16="http://schemas.microsoft.com/office/drawing/2014/main" id="{00D37324-730A-42BC-8E0B-B4A2984A976E}"/>
              </a:ext>
            </a:extLst>
          </p:cNvPr>
          <p:cNvSpPr txBox="1">
            <a:spLocks/>
          </p:cNvSpPr>
          <p:nvPr/>
        </p:nvSpPr>
        <p:spPr>
          <a:xfrm>
            <a:off x="4075803" y="4172340"/>
            <a:ext cx="5715000" cy="276999"/>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kern="0" dirty="0">
                <a:solidFill>
                  <a:sysClr val="windowText" lastClr="000000"/>
                </a:solidFill>
              </a:rPr>
              <a:t>At least 100 feet.</a:t>
            </a:r>
          </a:p>
        </p:txBody>
      </p:sp>
      <p:sp>
        <p:nvSpPr>
          <p:cNvPr id="11" name="Text Placeholder 2">
            <a:extLst>
              <a:ext uri="{FF2B5EF4-FFF2-40B4-BE49-F238E27FC236}">
                <a16:creationId xmlns:a16="http://schemas.microsoft.com/office/drawing/2014/main" id="{54E8433C-105B-4A66-A0E1-BFA9852B85FB}"/>
              </a:ext>
            </a:extLst>
          </p:cNvPr>
          <p:cNvSpPr txBox="1">
            <a:spLocks/>
          </p:cNvSpPr>
          <p:nvPr/>
        </p:nvSpPr>
        <p:spPr>
          <a:xfrm>
            <a:off x="653561" y="4568198"/>
            <a:ext cx="5715000" cy="276999"/>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What factors should you consider when signaling?  </a:t>
            </a:r>
          </a:p>
        </p:txBody>
      </p:sp>
      <p:sp>
        <p:nvSpPr>
          <p:cNvPr id="12" name="Text Placeholder 2">
            <a:extLst>
              <a:ext uri="{FF2B5EF4-FFF2-40B4-BE49-F238E27FC236}">
                <a16:creationId xmlns:a16="http://schemas.microsoft.com/office/drawing/2014/main" id="{4374C829-2DDF-4BB8-81E3-450FA787A225}"/>
              </a:ext>
            </a:extLst>
          </p:cNvPr>
          <p:cNvSpPr txBox="1">
            <a:spLocks/>
          </p:cNvSpPr>
          <p:nvPr/>
        </p:nvSpPr>
        <p:spPr>
          <a:xfrm>
            <a:off x="609600" y="4903013"/>
            <a:ext cx="10210800" cy="1384995"/>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sz="1800" kern="0" dirty="0">
                <a:solidFill>
                  <a:sysClr val="windowText" lastClr="000000"/>
                </a:solidFill>
              </a:rPr>
              <a:t>In congested areas with multiple side roads, signaling 100 feet before a turn may not be clear.  Be prepared by covering your brake as you approach.</a:t>
            </a:r>
          </a:p>
          <a:p>
            <a:pPr marL="285750" indent="-285750">
              <a:buFont typeface="Arial" panose="020B0604020202020204" pitchFamily="34" charset="0"/>
              <a:buChar char="•"/>
            </a:pPr>
            <a:endParaRPr lang="en-US" sz="1800" kern="0" dirty="0">
              <a:solidFill>
                <a:sysClr val="windowText" lastClr="000000"/>
              </a:solidFill>
            </a:endParaRPr>
          </a:p>
          <a:p>
            <a:pPr marL="285750" indent="-285750">
              <a:buFont typeface="Arial" panose="020B0604020202020204" pitchFamily="34" charset="0"/>
              <a:buChar char="•"/>
            </a:pPr>
            <a:r>
              <a:rPr lang="en-US" sz="1800" kern="0" dirty="0">
                <a:solidFill>
                  <a:sysClr val="windowText" lastClr="000000"/>
                </a:solidFill>
              </a:rPr>
              <a:t>There are times it is recommend that you signal early.  For example, at highway speeds, signaling 100 feet before the deceleration lane does not give others much time to realize your intention.  </a:t>
            </a:r>
          </a:p>
        </p:txBody>
      </p:sp>
      <p:pic>
        <p:nvPicPr>
          <p:cNvPr id="13" name="Picture 12">
            <a:extLst>
              <a:ext uri="{FF2B5EF4-FFF2-40B4-BE49-F238E27FC236}">
                <a16:creationId xmlns:a16="http://schemas.microsoft.com/office/drawing/2014/main" id="{0496B3BE-226F-4620-9CB6-38A8EC80AEC8}"/>
              </a:ext>
            </a:extLst>
          </p:cNvPr>
          <p:cNvPicPr>
            <a:picLocks noChangeAspect="1"/>
          </p:cNvPicPr>
          <p:nvPr/>
        </p:nvPicPr>
        <p:blipFill>
          <a:blip r:embed="rId3"/>
          <a:stretch>
            <a:fillRect/>
          </a:stretch>
        </p:blipFill>
        <p:spPr>
          <a:xfrm>
            <a:off x="7848599" y="2142296"/>
            <a:ext cx="3884409" cy="1823777"/>
          </a:xfrm>
          <a:prstGeom prst="rect">
            <a:avLst/>
          </a:prstGeom>
        </p:spPr>
      </p:pic>
    </p:spTree>
    <p:extLst>
      <p:ext uri="{BB962C8B-B14F-4D97-AF65-F5344CB8AC3E}">
        <p14:creationId xmlns:p14="http://schemas.microsoft.com/office/powerpoint/2010/main" val="231183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09600" y="1736841"/>
            <a:ext cx="5715000" cy="553998"/>
          </a:xfrm>
        </p:spPr>
        <p:txBody>
          <a:bodyPr/>
          <a:lstStyle/>
          <a:p>
            <a:r>
              <a:rPr lang="en-US" sz="1800" b="1" dirty="0"/>
              <a:t>24. The posted ramp speeds are safe for all vehicles, including vans.</a:t>
            </a:r>
          </a:p>
        </p:txBody>
      </p:sp>
      <p:pic>
        <p:nvPicPr>
          <p:cNvPr id="12" name="Content Placeholder 11">
            <a:extLst>
              <a:ext uri="{FF2B5EF4-FFF2-40B4-BE49-F238E27FC236}">
                <a16:creationId xmlns:a16="http://schemas.microsoft.com/office/drawing/2014/main" id="{CF5B663D-1400-4A02-B4F6-A9AA18B610A4}"/>
              </a:ext>
            </a:extLst>
          </p:cNvPr>
          <p:cNvPicPr>
            <a:picLocks noGrp="1" noChangeAspect="1"/>
          </p:cNvPicPr>
          <p:nvPr>
            <p:ph sz="quarter" idx="11"/>
          </p:nvPr>
        </p:nvPicPr>
        <p:blipFill>
          <a:blip r:embed="rId3"/>
          <a:stretch>
            <a:fillRect/>
          </a:stretch>
        </p:blipFill>
        <p:spPr>
          <a:xfrm>
            <a:off x="2986087" y="3453179"/>
            <a:ext cx="1952625" cy="2343150"/>
          </a:xfrm>
          <a:prstGeom prst="rect">
            <a:avLst/>
          </a:prstGeom>
        </p:spPr>
      </p:pic>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sp>
        <p:nvSpPr>
          <p:cNvPr id="6" name="Text Placeholder 2">
            <a:extLst>
              <a:ext uri="{FF2B5EF4-FFF2-40B4-BE49-F238E27FC236}">
                <a16:creationId xmlns:a16="http://schemas.microsoft.com/office/drawing/2014/main" id="{1AC5797D-27BC-4D98-B3ED-AC9EE9EED7B2}"/>
              </a:ext>
            </a:extLst>
          </p:cNvPr>
          <p:cNvSpPr txBox="1">
            <a:spLocks/>
          </p:cNvSpPr>
          <p:nvPr/>
        </p:nvSpPr>
        <p:spPr>
          <a:xfrm>
            <a:off x="2590800" y="2209800"/>
            <a:ext cx="1371600" cy="276999"/>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kern="0" dirty="0">
                <a:solidFill>
                  <a:sysClr val="windowText" lastClr="000000"/>
                </a:solidFill>
              </a:rPr>
              <a:t>False</a:t>
            </a:r>
          </a:p>
        </p:txBody>
      </p:sp>
      <p:pic>
        <p:nvPicPr>
          <p:cNvPr id="8" name="Picture 7">
            <a:extLst>
              <a:ext uri="{FF2B5EF4-FFF2-40B4-BE49-F238E27FC236}">
                <a16:creationId xmlns:a16="http://schemas.microsoft.com/office/drawing/2014/main" id="{760AABBC-1CFC-4B71-937A-79034F60F95A}"/>
              </a:ext>
            </a:extLst>
          </p:cNvPr>
          <p:cNvPicPr>
            <a:picLocks noChangeAspect="1"/>
          </p:cNvPicPr>
          <p:nvPr/>
        </p:nvPicPr>
        <p:blipFill>
          <a:blip r:embed="rId4"/>
          <a:stretch>
            <a:fillRect/>
          </a:stretch>
        </p:blipFill>
        <p:spPr>
          <a:xfrm>
            <a:off x="609600" y="3443654"/>
            <a:ext cx="1933575" cy="2362200"/>
          </a:xfrm>
          <a:prstGeom prst="rect">
            <a:avLst/>
          </a:prstGeom>
        </p:spPr>
      </p:pic>
      <p:sp>
        <p:nvSpPr>
          <p:cNvPr id="9" name="Text Placeholder 2">
            <a:extLst>
              <a:ext uri="{FF2B5EF4-FFF2-40B4-BE49-F238E27FC236}">
                <a16:creationId xmlns:a16="http://schemas.microsoft.com/office/drawing/2014/main" id="{D615E5BC-3A88-49B7-A3F4-8331E11D3791}"/>
              </a:ext>
            </a:extLst>
          </p:cNvPr>
          <p:cNvSpPr txBox="1">
            <a:spLocks/>
          </p:cNvSpPr>
          <p:nvPr/>
        </p:nvSpPr>
        <p:spPr>
          <a:xfrm>
            <a:off x="685800" y="2682759"/>
            <a:ext cx="5715000" cy="276999"/>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sz="2400" b="0" i="0">
                <a:latin typeface="Gotham Book" pitchFamily="2" charset="0"/>
                <a:ea typeface="+mn-ea"/>
                <a:cs typeface="+mn-cs"/>
              </a:defRPr>
            </a:lvl2pPr>
            <a:lvl3pPr marL="914400" eaLnBrk="1" hangingPunct="1">
              <a:defRPr sz="2400" b="0" i="0">
                <a:latin typeface="Gotham Book" pitchFamily="2" charset="0"/>
                <a:ea typeface="+mn-ea"/>
                <a:cs typeface="+mn-cs"/>
              </a:defRPr>
            </a:lvl3pPr>
            <a:lvl4pPr marL="1371600" eaLnBrk="1" hangingPunct="1">
              <a:defRPr sz="2400" b="0" i="0">
                <a:latin typeface="Gotham Book" pitchFamily="2" charset="0"/>
                <a:ea typeface="+mn-ea"/>
                <a:cs typeface="+mn-cs"/>
              </a:defRPr>
            </a:lvl4pPr>
            <a:lvl5pPr marL="1828800" eaLnBrk="1" hangingPunct="1">
              <a:defRPr sz="2400" b="0" i="0">
                <a:latin typeface="Gotham Book" pitchFamily="2"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What does a white sign with this shape mean?</a:t>
            </a:r>
          </a:p>
        </p:txBody>
      </p:sp>
      <p:pic>
        <p:nvPicPr>
          <p:cNvPr id="10" name="Picture 9">
            <a:extLst>
              <a:ext uri="{FF2B5EF4-FFF2-40B4-BE49-F238E27FC236}">
                <a16:creationId xmlns:a16="http://schemas.microsoft.com/office/drawing/2014/main" id="{36768A24-EF91-45F8-95D2-B5EB2280EED7}"/>
              </a:ext>
            </a:extLst>
          </p:cNvPr>
          <p:cNvPicPr>
            <a:picLocks noChangeAspect="1"/>
          </p:cNvPicPr>
          <p:nvPr/>
        </p:nvPicPr>
        <p:blipFill>
          <a:blip r:embed="rId5"/>
          <a:stretch>
            <a:fillRect/>
          </a:stretch>
        </p:blipFill>
        <p:spPr>
          <a:xfrm>
            <a:off x="8177213" y="3662729"/>
            <a:ext cx="2133600" cy="2133600"/>
          </a:xfrm>
          <a:prstGeom prst="rect">
            <a:avLst/>
          </a:prstGeom>
        </p:spPr>
      </p:pic>
      <p:pic>
        <p:nvPicPr>
          <p:cNvPr id="11" name="Picture 10">
            <a:extLst>
              <a:ext uri="{FF2B5EF4-FFF2-40B4-BE49-F238E27FC236}">
                <a16:creationId xmlns:a16="http://schemas.microsoft.com/office/drawing/2014/main" id="{CC8FF28B-134E-4571-B4C3-93AF415A12DA}"/>
              </a:ext>
            </a:extLst>
          </p:cNvPr>
          <p:cNvPicPr>
            <a:picLocks noChangeAspect="1"/>
          </p:cNvPicPr>
          <p:nvPr/>
        </p:nvPicPr>
        <p:blipFill>
          <a:blip r:embed="rId6"/>
          <a:stretch>
            <a:fillRect/>
          </a:stretch>
        </p:blipFill>
        <p:spPr>
          <a:xfrm>
            <a:off x="5486400" y="3553191"/>
            <a:ext cx="2143125" cy="2143125"/>
          </a:xfrm>
          <a:prstGeom prst="rect">
            <a:avLst/>
          </a:prstGeom>
        </p:spPr>
      </p:pic>
    </p:spTree>
    <p:extLst>
      <p:ext uri="{BB962C8B-B14F-4D97-AF65-F5344CB8AC3E}">
        <p14:creationId xmlns:p14="http://schemas.microsoft.com/office/powerpoint/2010/main" val="27764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1905000" y="1877071"/>
            <a:ext cx="3124200" cy="2769989"/>
          </a:xfrm>
        </p:spPr>
        <p:txBody>
          <a:bodyPr/>
          <a:lstStyle/>
          <a:p>
            <a:r>
              <a:rPr lang="en-US" sz="1800" b="1" dirty="0"/>
              <a:t>25. In this case “A”’s scanning picks up a “Right Lane Closed Ahead” sign.  How far ahead should “A” be scanning in a situation such as this?  </a:t>
            </a:r>
          </a:p>
          <a:p>
            <a:endParaRPr lang="en-US" sz="1800" b="1" dirty="0"/>
          </a:p>
          <a:p>
            <a:r>
              <a:rPr lang="en-US" sz="1800" b="1" dirty="0"/>
              <a:t>Please talk through this situation and describe ho you would handle it safely.</a:t>
            </a:r>
          </a:p>
        </p:txBody>
      </p:sp>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pic>
        <p:nvPicPr>
          <p:cNvPr id="11" name="Content Placeholder 10" descr="A picture containing text, parking, vending machine&#10;&#10;Description automatically generated">
            <a:extLst>
              <a:ext uri="{FF2B5EF4-FFF2-40B4-BE49-F238E27FC236}">
                <a16:creationId xmlns:a16="http://schemas.microsoft.com/office/drawing/2014/main" id="{07CF2BE6-2E54-404D-856C-9BCFF7621835}"/>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934200" y="480160"/>
            <a:ext cx="3261980" cy="6128114"/>
          </a:xfrm>
        </p:spPr>
      </p:pic>
    </p:spTree>
    <p:extLst>
      <p:ext uri="{BB962C8B-B14F-4D97-AF65-F5344CB8AC3E}">
        <p14:creationId xmlns:p14="http://schemas.microsoft.com/office/powerpoint/2010/main" val="139082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C4E2-675C-4DFE-A14E-F03E611BFE74}"/>
              </a:ext>
            </a:extLst>
          </p:cNvPr>
          <p:cNvSpPr>
            <a:spLocks noGrp="1"/>
          </p:cNvSpPr>
          <p:nvPr>
            <p:ph type="title"/>
          </p:nvPr>
        </p:nvSpPr>
        <p:spPr>
          <a:xfrm>
            <a:off x="1371600" y="253079"/>
            <a:ext cx="10269583" cy="553998"/>
          </a:xfrm>
        </p:spPr>
        <p:txBody>
          <a:bodyPr/>
          <a:lstStyle/>
          <a:p>
            <a:r>
              <a:rPr lang="en-US" sz="3600" dirty="0"/>
              <a:t>National Highway Traffic Safety Administration</a:t>
            </a:r>
          </a:p>
        </p:txBody>
      </p:sp>
      <p:sp>
        <p:nvSpPr>
          <p:cNvPr id="5" name="TextBox 4">
            <a:extLst>
              <a:ext uri="{FF2B5EF4-FFF2-40B4-BE49-F238E27FC236}">
                <a16:creationId xmlns:a16="http://schemas.microsoft.com/office/drawing/2014/main" id="{CA1297D6-87B4-4330-BA63-9071FBA89800}"/>
              </a:ext>
            </a:extLst>
          </p:cNvPr>
          <p:cNvSpPr txBox="1"/>
          <p:nvPr/>
        </p:nvSpPr>
        <p:spPr>
          <a:xfrm>
            <a:off x="1752600" y="772296"/>
            <a:ext cx="6987396" cy="461665"/>
          </a:xfrm>
          <a:prstGeom prst="rect">
            <a:avLst/>
          </a:prstGeom>
          <a:noFill/>
        </p:spPr>
        <p:txBody>
          <a:bodyPr wrap="square" rtlCol="0">
            <a:spAutoFit/>
          </a:bodyPr>
          <a:lstStyle/>
          <a:p>
            <a:pPr algn="ctr"/>
            <a:r>
              <a:rPr lang="en-US" sz="2400" dirty="0"/>
              <a:t>Why Defensive Driving?           </a:t>
            </a:r>
          </a:p>
        </p:txBody>
      </p:sp>
      <p:sp>
        <p:nvSpPr>
          <p:cNvPr id="6" name="TextBox 5">
            <a:extLst>
              <a:ext uri="{FF2B5EF4-FFF2-40B4-BE49-F238E27FC236}">
                <a16:creationId xmlns:a16="http://schemas.microsoft.com/office/drawing/2014/main" id="{280E605C-8700-43F7-B9E5-DB1011FF3BB4}"/>
              </a:ext>
            </a:extLst>
          </p:cNvPr>
          <p:cNvSpPr txBox="1"/>
          <p:nvPr/>
        </p:nvSpPr>
        <p:spPr>
          <a:xfrm>
            <a:off x="1532353" y="1990237"/>
            <a:ext cx="7919050"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D4F260A7-8B77-B60C-8594-69F2A2B20A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763" y="1753178"/>
            <a:ext cx="5585962" cy="3124200"/>
          </a:xfrm>
          <a:prstGeom prst="rect">
            <a:avLst/>
          </a:prstGeom>
          <a:noFill/>
          <a:ln>
            <a:noFill/>
          </a:ln>
        </p:spPr>
      </p:pic>
      <p:sp>
        <p:nvSpPr>
          <p:cNvPr id="7" name="TextBox 6">
            <a:extLst>
              <a:ext uri="{FF2B5EF4-FFF2-40B4-BE49-F238E27FC236}">
                <a16:creationId xmlns:a16="http://schemas.microsoft.com/office/drawing/2014/main" id="{B30630FA-8D97-61D0-DA6A-684DABBDEE1E}"/>
              </a:ext>
            </a:extLst>
          </p:cNvPr>
          <p:cNvSpPr txBox="1"/>
          <p:nvPr/>
        </p:nvSpPr>
        <p:spPr>
          <a:xfrm>
            <a:off x="5867400" y="5439373"/>
            <a:ext cx="4724400" cy="646331"/>
          </a:xfrm>
          <a:prstGeom prst="rect">
            <a:avLst/>
          </a:prstGeom>
          <a:noFill/>
        </p:spPr>
        <p:txBody>
          <a:bodyPr wrap="square" rtlCol="0">
            <a:spAutoFit/>
          </a:bodyPr>
          <a:lstStyle/>
          <a:p>
            <a:r>
              <a:rPr lang="en-US" b="0" i="0" dirty="0">
                <a:effectLst/>
                <a:latin typeface="Calibri" panose="020F0502020204030204" pitchFamily="34" charset="0"/>
                <a:hlinkClick r:id="rId4" tooltip="Original URL: https://crashstats.nhtsa.dot.gov/Api/Public/ViewPublication/813435#:~:text=The%20estimated%20number%20of%20people,significant%20increase%20of%209.4%20percent.. Click or tap if you trust this link."/>
              </a:rPr>
              <a:t>Overview of Motor Vehicle Traffic Crashes in 2021 (dot.gov)</a:t>
            </a:r>
            <a:endParaRPr lang="en-US" dirty="0"/>
          </a:p>
        </p:txBody>
      </p:sp>
      <p:graphicFrame>
        <p:nvGraphicFramePr>
          <p:cNvPr id="9" name="Table 9">
            <a:extLst>
              <a:ext uri="{FF2B5EF4-FFF2-40B4-BE49-F238E27FC236}">
                <a16:creationId xmlns:a16="http://schemas.microsoft.com/office/drawing/2014/main" id="{3641C95C-8920-0903-9446-619917F57B4E}"/>
              </a:ext>
            </a:extLst>
          </p:cNvPr>
          <p:cNvGraphicFramePr>
            <a:graphicFrameLocks noGrp="1"/>
          </p:cNvGraphicFramePr>
          <p:nvPr>
            <p:extLst>
              <p:ext uri="{D42A27DB-BD31-4B8C-83A1-F6EECF244321}">
                <p14:modId xmlns:p14="http://schemas.microsoft.com/office/powerpoint/2010/main" val="1661865096"/>
              </p:ext>
            </p:extLst>
          </p:nvPr>
        </p:nvGraphicFramePr>
        <p:xfrm>
          <a:off x="247650" y="2754256"/>
          <a:ext cx="5867400" cy="741680"/>
        </p:xfrm>
        <a:graphic>
          <a:graphicData uri="http://schemas.openxmlformats.org/drawingml/2006/table">
            <a:tbl>
              <a:tblPr firstRow="1" bandRow="1">
                <a:tableStyleId>{5C22544A-7EE6-4342-B048-85BDC9FD1C3A}</a:tableStyleId>
              </a:tblPr>
              <a:tblGrid>
                <a:gridCol w="1955800">
                  <a:extLst>
                    <a:ext uri="{9D8B030D-6E8A-4147-A177-3AD203B41FA5}">
                      <a16:colId xmlns:a16="http://schemas.microsoft.com/office/drawing/2014/main" val="4129564512"/>
                    </a:ext>
                  </a:extLst>
                </a:gridCol>
                <a:gridCol w="1955800">
                  <a:extLst>
                    <a:ext uri="{9D8B030D-6E8A-4147-A177-3AD203B41FA5}">
                      <a16:colId xmlns:a16="http://schemas.microsoft.com/office/drawing/2014/main" val="2755231673"/>
                    </a:ext>
                  </a:extLst>
                </a:gridCol>
                <a:gridCol w="1955800">
                  <a:extLst>
                    <a:ext uri="{9D8B030D-6E8A-4147-A177-3AD203B41FA5}">
                      <a16:colId xmlns:a16="http://schemas.microsoft.com/office/drawing/2014/main" val="1273452733"/>
                    </a:ext>
                  </a:extLst>
                </a:gridCol>
              </a:tblGrid>
              <a:tr h="370840">
                <a:tc>
                  <a:txBody>
                    <a:bodyPr/>
                    <a:lstStyle/>
                    <a:p>
                      <a:r>
                        <a:rPr lang="en-US" dirty="0"/>
                        <a:t>Killed</a:t>
                      </a:r>
                    </a:p>
                  </a:txBody>
                  <a:tcPr/>
                </a:tc>
                <a:tc>
                  <a:txBody>
                    <a:bodyPr/>
                    <a:lstStyle/>
                    <a:p>
                      <a:r>
                        <a:rPr lang="en-US" dirty="0"/>
                        <a:t>42,939 Thousand</a:t>
                      </a:r>
                    </a:p>
                  </a:txBody>
                  <a:tcPr/>
                </a:tc>
                <a:tc>
                  <a:txBody>
                    <a:bodyPr/>
                    <a:lstStyle/>
                    <a:p>
                      <a:r>
                        <a:rPr lang="en-US" dirty="0"/>
                        <a:t>Up 3,932</a:t>
                      </a:r>
                    </a:p>
                  </a:txBody>
                  <a:tcPr/>
                </a:tc>
                <a:extLst>
                  <a:ext uri="{0D108BD9-81ED-4DB2-BD59-A6C34878D82A}">
                    <a16:rowId xmlns:a16="http://schemas.microsoft.com/office/drawing/2014/main" val="3812961610"/>
                  </a:ext>
                </a:extLst>
              </a:tr>
              <a:tr h="370840">
                <a:tc>
                  <a:txBody>
                    <a:bodyPr/>
                    <a:lstStyle/>
                    <a:p>
                      <a:r>
                        <a:rPr lang="en-US" dirty="0"/>
                        <a:t>Injured</a:t>
                      </a:r>
                    </a:p>
                  </a:txBody>
                  <a:tcPr/>
                </a:tc>
                <a:tc>
                  <a:txBody>
                    <a:bodyPr/>
                    <a:lstStyle/>
                    <a:p>
                      <a:r>
                        <a:rPr lang="en-US" dirty="0"/>
                        <a:t>2.49 Million</a:t>
                      </a:r>
                    </a:p>
                  </a:txBody>
                  <a:tcPr/>
                </a:tc>
                <a:tc>
                  <a:txBody>
                    <a:bodyPr/>
                    <a:lstStyle/>
                    <a:p>
                      <a:r>
                        <a:rPr lang="en-US" dirty="0"/>
                        <a:t>Up 215, 448</a:t>
                      </a:r>
                    </a:p>
                  </a:txBody>
                  <a:tcPr/>
                </a:tc>
                <a:extLst>
                  <a:ext uri="{0D108BD9-81ED-4DB2-BD59-A6C34878D82A}">
                    <a16:rowId xmlns:a16="http://schemas.microsoft.com/office/drawing/2014/main" val="536632570"/>
                  </a:ext>
                </a:extLst>
              </a:tr>
            </a:tbl>
          </a:graphicData>
        </a:graphic>
      </p:graphicFrame>
      <p:graphicFrame>
        <p:nvGraphicFramePr>
          <p:cNvPr id="11" name="Table 11">
            <a:extLst>
              <a:ext uri="{FF2B5EF4-FFF2-40B4-BE49-F238E27FC236}">
                <a16:creationId xmlns:a16="http://schemas.microsoft.com/office/drawing/2014/main" id="{1A7B6721-B420-0FD3-16EC-E0B2BB3DBECE}"/>
              </a:ext>
            </a:extLst>
          </p:cNvPr>
          <p:cNvGraphicFramePr>
            <a:graphicFrameLocks noGrp="1"/>
          </p:cNvGraphicFramePr>
          <p:nvPr>
            <p:extLst>
              <p:ext uri="{D42A27DB-BD31-4B8C-83A1-F6EECF244321}">
                <p14:modId xmlns:p14="http://schemas.microsoft.com/office/powerpoint/2010/main" val="3752201470"/>
              </p:ext>
            </p:extLst>
          </p:nvPr>
        </p:nvGraphicFramePr>
        <p:xfrm>
          <a:off x="257175" y="2359569"/>
          <a:ext cx="5857875" cy="370840"/>
        </p:xfrm>
        <a:graphic>
          <a:graphicData uri="http://schemas.openxmlformats.org/drawingml/2006/table">
            <a:tbl>
              <a:tblPr firstRow="1" bandRow="1">
                <a:tableStyleId>{5C22544A-7EE6-4342-B048-85BDC9FD1C3A}</a:tableStyleId>
              </a:tblPr>
              <a:tblGrid>
                <a:gridCol w="1952625">
                  <a:extLst>
                    <a:ext uri="{9D8B030D-6E8A-4147-A177-3AD203B41FA5}">
                      <a16:colId xmlns:a16="http://schemas.microsoft.com/office/drawing/2014/main" val="3642365462"/>
                    </a:ext>
                  </a:extLst>
                </a:gridCol>
                <a:gridCol w="1952625">
                  <a:extLst>
                    <a:ext uri="{9D8B030D-6E8A-4147-A177-3AD203B41FA5}">
                      <a16:colId xmlns:a16="http://schemas.microsoft.com/office/drawing/2014/main" val="3226395494"/>
                    </a:ext>
                  </a:extLst>
                </a:gridCol>
                <a:gridCol w="1952625">
                  <a:extLst>
                    <a:ext uri="{9D8B030D-6E8A-4147-A177-3AD203B41FA5}">
                      <a16:colId xmlns:a16="http://schemas.microsoft.com/office/drawing/2014/main" val="342308536"/>
                    </a:ext>
                  </a:extLst>
                </a:gridCol>
              </a:tblGrid>
              <a:tr h="370840">
                <a:tc>
                  <a:txBody>
                    <a:bodyPr/>
                    <a:lstStyle/>
                    <a:p>
                      <a:r>
                        <a:rPr lang="en-US" dirty="0"/>
                        <a:t>2021</a:t>
                      </a:r>
                    </a:p>
                  </a:txBody>
                  <a:tcPr/>
                </a:tc>
                <a:tc>
                  <a:txBody>
                    <a:bodyPr/>
                    <a:lstStyle/>
                    <a:p>
                      <a:r>
                        <a:rPr lang="en-US" dirty="0"/>
                        <a:t>2021</a:t>
                      </a:r>
                    </a:p>
                  </a:txBody>
                  <a:tcPr/>
                </a:tc>
                <a:tc>
                  <a:txBody>
                    <a:bodyPr/>
                    <a:lstStyle/>
                    <a:p>
                      <a:r>
                        <a:rPr lang="en-US" dirty="0"/>
                        <a:t>2020</a:t>
                      </a:r>
                    </a:p>
                  </a:txBody>
                  <a:tcPr/>
                </a:tc>
                <a:extLst>
                  <a:ext uri="{0D108BD9-81ED-4DB2-BD59-A6C34878D82A}">
                    <a16:rowId xmlns:a16="http://schemas.microsoft.com/office/drawing/2014/main" val="883172649"/>
                  </a:ext>
                </a:extLst>
              </a:tr>
            </a:tbl>
          </a:graphicData>
        </a:graphic>
      </p:graphicFrame>
    </p:spTree>
    <p:extLst>
      <p:ext uri="{BB962C8B-B14F-4D97-AF65-F5344CB8AC3E}">
        <p14:creationId xmlns:p14="http://schemas.microsoft.com/office/powerpoint/2010/main" val="392825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09600" y="1729758"/>
            <a:ext cx="5715000" cy="3046988"/>
          </a:xfrm>
        </p:spPr>
        <p:txBody>
          <a:bodyPr/>
          <a:lstStyle/>
          <a:p>
            <a:r>
              <a:rPr lang="en-US" sz="1800" b="1" dirty="0"/>
              <a:t>26. In this situation , “A” is approaching an intersection.  Assume that the traffic light is green.  </a:t>
            </a:r>
          </a:p>
          <a:p>
            <a:endParaRPr lang="en-US" sz="1800" b="1" dirty="0"/>
          </a:p>
          <a:p>
            <a:r>
              <a:rPr lang="en-US" sz="1800" b="1" dirty="0"/>
              <a:t>What advice would you give the driver of “A” is she intends to turn right at the intersection?</a:t>
            </a:r>
          </a:p>
          <a:p>
            <a:endParaRPr lang="en-US" sz="1800" b="1" dirty="0"/>
          </a:p>
          <a:p>
            <a:r>
              <a:rPr lang="en-US" sz="1800" b="1" dirty="0"/>
              <a:t>What advice would you give the driver of “A” if she intends to proceed through the intersection?</a:t>
            </a:r>
          </a:p>
          <a:p>
            <a:endParaRPr lang="en-US" sz="1800" b="1" dirty="0"/>
          </a:p>
          <a:p>
            <a:r>
              <a:rPr lang="en-US" sz="1800" b="1" dirty="0"/>
              <a:t>27.  How would you handle a jaywalker waiting to cross the road at midblock?  </a:t>
            </a:r>
          </a:p>
        </p:txBody>
      </p:sp>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pic>
        <p:nvPicPr>
          <p:cNvPr id="11" name="Content Placeholder 10">
            <a:extLst>
              <a:ext uri="{FF2B5EF4-FFF2-40B4-BE49-F238E27FC236}">
                <a16:creationId xmlns:a16="http://schemas.microsoft.com/office/drawing/2014/main" id="{48511667-EC4F-4723-81FD-DF2914396B02}"/>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7226826" y="304800"/>
            <a:ext cx="3519387" cy="6081541"/>
          </a:xfrm>
        </p:spPr>
      </p:pic>
    </p:spTree>
    <p:extLst>
      <p:ext uri="{BB962C8B-B14F-4D97-AF65-F5344CB8AC3E}">
        <p14:creationId xmlns:p14="http://schemas.microsoft.com/office/powerpoint/2010/main" val="727347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09600" y="1729758"/>
            <a:ext cx="5715000" cy="1107996"/>
          </a:xfrm>
        </p:spPr>
        <p:txBody>
          <a:bodyPr/>
          <a:lstStyle/>
          <a:p>
            <a:r>
              <a:rPr lang="en-US" sz="1800" b="1" dirty="0"/>
              <a:t>28. When stopping behind another vehicle, what safety considerations should you keep in mind?</a:t>
            </a:r>
          </a:p>
          <a:p>
            <a:endParaRPr lang="en-US" sz="1800" b="1" dirty="0"/>
          </a:p>
          <a:p>
            <a:r>
              <a:rPr lang="en-US" sz="1800" b="1" dirty="0"/>
              <a:t>29.  What should you do if stop within a crosswalk?  Why?</a:t>
            </a:r>
          </a:p>
        </p:txBody>
      </p:sp>
      <p:pic>
        <p:nvPicPr>
          <p:cNvPr id="6" name="Content Placeholder 5">
            <a:extLst>
              <a:ext uri="{FF2B5EF4-FFF2-40B4-BE49-F238E27FC236}">
                <a16:creationId xmlns:a16="http://schemas.microsoft.com/office/drawing/2014/main" id="{6EE937B5-7EE3-4ECA-8C1F-3F405BFCEA25}"/>
              </a:ext>
            </a:extLst>
          </p:cNvPr>
          <p:cNvPicPr>
            <a:picLocks noGrp="1" noChangeAspect="1"/>
          </p:cNvPicPr>
          <p:nvPr>
            <p:ph sz="quarter" idx="11"/>
          </p:nvPr>
        </p:nvPicPr>
        <p:blipFill>
          <a:blip r:embed="rId3"/>
          <a:stretch>
            <a:fillRect/>
          </a:stretch>
        </p:blipFill>
        <p:spPr>
          <a:xfrm>
            <a:off x="6629400" y="1440180"/>
            <a:ext cx="4893258" cy="3665220"/>
          </a:xfrm>
          <a:prstGeom prst="rect">
            <a:avLst/>
          </a:prstGeom>
        </p:spPr>
      </p:pic>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spTree>
    <p:extLst>
      <p:ext uri="{BB962C8B-B14F-4D97-AF65-F5344CB8AC3E}">
        <p14:creationId xmlns:p14="http://schemas.microsoft.com/office/powerpoint/2010/main" val="2701219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09600" y="1729758"/>
            <a:ext cx="5715000" cy="553998"/>
          </a:xfrm>
        </p:spPr>
        <p:txBody>
          <a:bodyPr/>
          <a:lstStyle/>
          <a:p>
            <a:r>
              <a:rPr lang="en-US" sz="1800" b="1" dirty="0"/>
              <a:t>What do orange rectangular and diamond shape signs mean?</a:t>
            </a:r>
          </a:p>
        </p:txBody>
      </p:sp>
      <p:pic>
        <p:nvPicPr>
          <p:cNvPr id="9" name="Content Placeholder 8">
            <a:extLst>
              <a:ext uri="{FF2B5EF4-FFF2-40B4-BE49-F238E27FC236}">
                <a16:creationId xmlns:a16="http://schemas.microsoft.com/office/drawing/2014/main" id="{0A987642-CE9E-4E7B-8228-BF0D17FC146C}"/>
              </a:ext>
            </a:extLst>
          </p:cNvPr>
          <p:cNvPicPr>
            <a:picLocks noGrp="1" noChangeAspect="1"/>
          </p:cNvPicPr>
          <p:nvPr>
            <p:ph sz="quarter" idx="11"/>
          </p:nvPr>
        </p:nvPicPr>
        <p:blipFill>
          <a:blip r:embed="rId3"/>
          <a:stretch>
            <a:fillRect/>
          </a:stretch>
        </p:blipFill>
        <p:spPr>
          <a:xfrm>
            <a:off x="2883773" y="2685325"/>
            <a:ext cx="2085975" cy="2190750"/>
          </a:xfrm>
          <a:prstGeom prst="rect">
            <a:avLst/>
          </a:prstGeom>
        </p:spPr>
      </p:pic>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pic>
        <p:nvPicPr>
          <p:cNvPr id="6" name="Picture 5">
            <a:extLst>
              <a:ext uri="{FF2B5EF4-FFF2-40B4-BE49-F238E27FC236}">
                <a16:creationId xmlns:a16="http://schemas.microsoft.com/office/drawing/2014/main" id="{2CB1A7DC-A576-4AF5-8585-7E52A5F9C2B4}"/>
              </a:ext>
            </a:extLst>
          </p:cNvPr>
          <p:cNvPicPr>
            <a:picLocks noChangeAspect="1"/>
          </p:cNvPicPr>
          <p:nvPr/>
        </p:nvPicPr>
        <p:blipFill>
          <a:blip r:embed="rId4"/>
          <a:stretch>
            <a:fillRect/>
          </a:stretch>
        </p:blipFill>
        <p:spPr>
          <a:xfrm>
            <a:off x="402351" y="2847754"/>
            <a:ext cx="2047875" cy="1457325"/>
          </a:xfrm>
          <a:prstGeom prst="rect">
            <a:avLst/>
          </a:prstGeom>
        </p:spPr>
      </p:pic>
      <p:pic>
        <p:nvPicPr>
          <p:cNvPr id="8" name="Picture 7">
            <a:extLst>
              <a:ext uri="{FF2B5EF4-FFF2-40B4-BE49-F238E27FC236}">
                <a16:creationId xmlns:a16="http://schemas.microsoft.com/office/drawing/2014/main" id="{A91ECD10-FEBF-4DC4-B05E-7548F6C6623A}"/>
              </a:ext>
            </a:extLst>
          </p:cNvPr>
          <p:cNvPicPr>
            <a:picLocks noChangeAspect="1"/>
          </p:cNvPicPr>
          <p:nvPr/>
        </p:nvPicPr>
        <p:blipFill>
          <a:blip r:embed="rId5"/>
          <a:stretch>
            <a:fillRect/>
          </a:stretch>
        </p:blipFill>
        <p:spPr>
          <a:xfrm>
            <a:off x="5283312" y="4019221"/>
            <a:ext cx="2143125" cy="2143125"/>
          </a:xfrm>
          <a:prstGeom prst="rect">
            <a:avLst/>
          </a:prstGeom>
        </p:spPr>
      </p:pic>
      <p:pic>
        <p:nvPicPr>
          <p:cNvPr id="10" name="Picture 9">
            <a:extLst>
              <a:ext uri="{FF2B5EF4-FFF2-40B4-BE49-F238E27FC236}">
                <a16:creationId xmlns:a16="http://schemas.microsoft.com/office/drawing/2014/main" id="{9B0E378E-57FA-481B-A7B9-1B39C47C033A}"/>
              </a:ext>
            </a:extLst>
          </p:cNvPr>
          <p:cNvPicPr>
            <a:picLocks noChangeAspect="1"/>
          </p:cNvPicPr>
          <p:nvPr/>
        </p:nvPicPr>
        <p:blipFill>
          <a:blip r:embed="rId6"/>
          <a:stretch>
            <a:fillRect/>
          </a:stretch>
        </p:blipFill>
        <p:spPr>
          <a:xfrm>
            <a:off x="8348504" y="804534"/>
            <a:ext cx="2143125" cy="2143125"/>
          </a:xfrm>
          <a:prstGeom prst="rect">
            <a:avLst/>
          </a:prstGeom>
        </p:spPr>
      </p:pic>
      <p:pic>
        <p:nvPicPr>
          <p:cNvPr id="11" name="Picture 10">
            <a:extLst>
              <a:ext uri="{FF2B5EF4-FFF2-40B4-BE49-F238E27FC236}">
                <a16:creationId xmlns:a16="http://schemas.microsoft.com/office/drawing/2014/main" id="{2CC42811-CCF1-4612-B143-C6884E9F3F96}"/>
              </a:ext>
            </a:extLst>
          </p:cNvPr>
          <p:cNvPicPr>
            <a:picLocks noChangeAspect="1"/>
          </p:cNvPicPr>
          <p:nvPr/>
        </p:nvPicPr>
        <p:blipFill>
          <a:blip r:embed="rId7"/>
          <a:stretch>
            <a:fillRect/>
          </a:stretch>
        </p:blipFill>
        <p:spPr>
          <a:xfrm>
            <a:off x="7707499" y="3124200"/>
            <a:ext cx="2143125" cy="2143125"/>
          </a:xfrm>
          <a:prstGeom prst="rect">
            <a:avLst/>
          </a:prstGeom>
        </p:spPr>
      </p:pic>
    </p:spTree>
    <p:extLst>
      <p:ext uri="{BB962C8B-B14F-4D97-AF65-F5344CB8AC3E}">
        <p14:creationId xmlns:p14="http://schemas.microsoft.com/office/powerpoint/2010/main" val="366613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D1B-23A6-4235-B08B-A0859F549AE9}"/>
              </a:ext>
            </a:extLst>
          </p:cNvPr>
          <p:cNvSpPr>
            <a:spLocks noGrp="1"/>
          </p:cNvSpPr>
          <p:nvPr>
            <p:ph type="title"/>
          </p:nvPr>
        </p:nvSpPr>
        <p:spPr/>
        <p:txBody>
          <a:bodyPr/>
          <a:lstStyle/>
          <a:p>
            <a:r>
              <a:rPr lang="en-US" dirty="0"/>
              <a:t>Driving Environments</a:t>
            </a:r>
          </a:p>
        </p:txBody>
      </p:sp>
      <p:sp>
        <p:nvSpPr>
          <p:cNvPr id="3" name="Text Placeholder 2">
            <a:extLst>
              <a:ext uri="{FF2B5EF4-FFF2-40B4-BE49-F238E27FC236}">
                <a16:creationId xmlns:a16="http://schemas.microsoft.com/office/drawing/2014/main" id="{0308F2C2-61F6-48A6-A0D0-8BBDD0A15C28}"/>
              </a:ext>
            </a:extLst>
          </p:cNvPr>
          <p:cNvSpPr>
            <a:spLocks noGrp="1"/>
          </p:cNvSpPr>
          <p:nvPr>
            <p:ph type="body" sz="quarter" idx="10"/>
          </p:nvPr>
        </p:nvSpPr>
        <p:spPr>
          <a:xfrm>
            <a:off x="609600" y="1729758"/>
            <a:ext cx="3429000" cy="1699241"/>
          </a:xfrm>
        </p:spPr>
        <p:txBody>
          <a:bodyPr/>
          <a:lstStyle/>
          <a:p>
            <a:r>
              <a:rPr lang="en-US" sz="1800" b="1" dirty="0"/>
              <a:t>30.  In this situation, vehicle “B” ran into the van “A” as they both turned left.  What, if anything, could “A” have done to avoid this situation? </a:t>
            </a:r>
          </a:p>
        </p:txBody>
      </p:sp>
      <p:pic>
        <p:nvPicPr>
          <p:cNvPr id="7" name="Content Placeholder 6" descr="Diagram&#10;&#10;Description automatically generated">
            <a:extLst>
              <a:ext uri="{FF2B5EF4-FFF2-40B4-BE49-F238E27FC236}">
                <a16:creationId xmlns:a16="http://schemas.microsoft.com/office/drawing/2014/main" id="{AFA687AD-1970-4BA8-A1A5-C8363573AC53}"/>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5943600" y="1425526"/>
            <a:ext cx="4876800" cy="5208760"/>
          </a:xfrm>
        </p:spPr>
      </p:pic>
      <p:sp>
        <p:nvSpPr>
          <p:cNvPr id="5" name="Text Placeholder 4">
            <a:extLst>
              <a:ext uri="{FF2B5EF4-FFF2-40B4-BE49-F238E27FC236}">
                <a16:creationId xmlns:a16="http://schemas.microsoft.com/office/drawing/2014/main" id="{753CAB59-0129-4777-830A-CE2E5DCB667D}"/>
              </a:ext>
            </a:extLst>
          </p:cNvPr>
          <p:cNvSpPr>
            <a:spLocks noGrp="1"/>
          </p:cNvSpPr>
          <p:nvPr>
            <p:ph type="body" sz="quarter" idx="12"/>
          </p:nvPr>
        </p:nvSpPr>
        <p:spPr>
          <a:xfrm>
            <a:off x="609600" y="203161"/>
            <a:ext cx="1295400" cy="276999"/>
          </a:xfrm>
        </p:spPr>
        <p:txBody>
          <a:bodyPr/>
          <a:lstStyle/>
          <a:p>
            <a:r>
              <a:rPr lang="en-US" dirty="0"/>
              <a:t>Session 3</a:t>
            </a:r>
          </a:p>
        </p:txBody>
      </p:sp>
    </p:spTree>
    <p:extLst>
      <p:ext uri="{BB962C8B-B14F-4D97-AF65-F5344CB8AC3E}">
        <p14:creationId xmlns:p14="http://schemas.microsoft.com/office/powerpoint/2010/main" val="3810998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D4EB-56DF-4885-A756-685F4B74B8F2}"/>
              </a:ext>
            </a:extLst>
          </p:cNvPr>
          <p:cNvSpPr>
            <a:spLocks noGrp="1"/>
          </p:cNvSpPr>
          <p:nvPr>
            <p:ph type="title"/>
          </p:nvPr>
        </p:nvSpPr>
        <p:spPr>
          <a:xfrm>
            <a:off x="609600" y="701516"/>
            <a:ext cx="11049000" cy="822484"/>
          </a:xfrm>
        </p:spPr>
        <p:txBody>
          <a:bodyPr/>
          <a:lstStyle/>
          <a:p>
            <a:r>
              <a:rPr lang="en-US" dirty="0"/>
              <a:t>Special Considerations (Part One)</a:t>
            </a:r>
          </a:p>
        </p:txBody>
      </p:sp>
      <p:sp>
        <p:nvSpPr>
          <p:cNvPr id="3" name="Text Placeholder 2">
            <a:extLst>
              <a:ext uri="{FF2B5EF4-FFF2-40B4-BE49-F238E27FC236}">
                <a16:creationId xmlns:a16="http://schemas.microsoft.com/office/drawing/2014/main" id="{D9D8C519-3018-4732-9499-F6EFA7BD150D}"/>
              </a:ext>
            </a:extLst>
          </p:cNvPr>
          <p:cNvSpPr>
            <a:spLocks noGrp="1"/>
          </p:cNvSpPr>
          <p:nvPr>
            <p:ph type="body" idx="1"/>
          </p:nvPr>
        </p:nvSpPr>
        <p:spPr>
          <a:xfrm>
            <a:off x="609600" y="1720746"/>
            <a:ext cx="10820400" cy="1107996"/>
          </a:xfrm>
        </p:spPr>
        <p:txBody>
          <a:bodyPr/>
          <a:lstStyle/>
          <a:p>
            <a:r>
              <a:rPr lang="en-US" dirty="0"/>
              <a:t>Video</a:t>
            </a:r>
          </a:p>
          <a:p>
            <a:endParaRPr lang="en-US" dirty="0"/>
          </a:p>
          <a:p>
            <a:r>
              <a:rPr lang="en-US" dirty="0"/>
              <a:t>Page 24 in response book</a:t>
            </a:r>
          </a:p>
        </p:txBody>
      </p:sp>
      <p:sp>
        <p:nvSpPr>
          <p:cNvPr id="4" name="Text Placeholder 3">
            <a:extLst>
              <a:ext uri="{FF2B5EF4-FFF2-40B4-BE49-F238E27FC236}">
                <a16:creationId xmlns:a16="http://schemas.microsoft.com/office/drawing/2014/main" id="{68D1F882-71EA-4722-8044-AFB3BC764235}"/>
              </a:ext>
            </a:extLst>
          </p:cNvPr>
          <p:cNvSpPr>
            <a:spLocks noGrp="1"/>
          </p:cNvSpPr>
          <p:nvPr>
            <p:ph type="body" sz="quarter" idx="10"/>
          </p:nvPr>
        </p:nvSpPr>
        <p:spPr>
          <a:xfrm>
            <a:off x="609600" y="203161"/>
            <a:ext cx="1295400" cy="276999"/>
          </a:xfrm>
        </p:spPr>
        <p:txBody>
          <a:bodyPr/>
          <a:lstStyle/>
          <a:p>
            <a:r>
              <a:rPr lang="en-US" dirty="0"/>
              <a:t>Session 4</a:t>
            </a:r>
          </a:p>
        </p:txBody>
      </p:sp>
    </p:spTree>
    <p:extLst>
      <p:ext uri="{BB962C8B-B14F-4D97-AF65-F5344CB8AC3E}">
        <p14:creationId xmlns:p14="http://schemas.microsoft.com/office/powerpoint/2010/main" val="1283289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8542-4A1D-46B3-99BA-9A7298719F89}"/>
              </a:ext>
            </a:extLst>
          </p:cNvPr>
          <p:cNvSpPr>
            <a:spLocks noGrp="1"/>
          </p:cNvSpPr>
          <p:nvPr>
            <p:ph type="title"/>
          </p:nvPr>
        </p:nvSpPr>
        <p:spPr>
          <a:xfrm>
            <a:off x="609600" y="701516"/>
            <a:ext cx="11049000" cy="822484"/>
          </a:xfrm>
        </p:spPr>
        <p:txBody>
          <a:bodyPr/>
          <a:lstStyle/>
          <a:p>
            <a:r>
              <a:rPr lang="en-US" dirty="0"/>
              <a:t>Special Considerations (Part One)</a:t>
            </a:r>
          </a:p>
        </p:txBody>
      </p:sp>
      <p:sp>
        <p:nvSpPr>
          <p:cNvPr id="3" name="Text Placeholder 2">
            <a:extLst>
              <a:ext uri="{FF2B5EF4-FFF2-40B4-BE49-F238E27FC236}">
                <a16:creationId xmlns:a16="http://schemas.microsoft.com/office/drawing/2014/main" id="{49881EBD-1DC1-4192-815D-EF8481579D67}"/>
              </a:ext>
            </a:extLst>
          </p:cNvPr>
          <p:cNvSpPr>
            <a:spLocks noGrp="1"/>
          </p:cNvSpPr>
          <p:nvPr>
            <p:ph type="body" idx="1"/>
          </p:nvPr>
        </p:nvSpPr>
        <p:spPr>
          <a:xfrm>
            <a:off x="609600" y="1720746"/>
            <a:ext cx="3124200" cy="3600986"/>
          </a:xfrm>
        </p:spPr>
        <p:txBody>
          <a:bodyPr/>
          <a:lstStyle/>
          <a:p>
            <a:r>
              <a:rPr lang="en-US" sz="1800" b="1" dirty="0"/>
              <a:t>31.  In this situation, van “A” is approaching a bicyclist on the right side of the road.  Describe how “A” should proceed.</a:t>
            </a:r>
          </a:p>
          <a:p>
            <a:endParaRPr lang="en-US" sz="1800" b="1" dirty="0"/>
          </a:p>
          <a:p>
            <a:r>
              <a:rPr lang="en-US" sz="1800" b="1" dirty="0"/>
              <a:t>What should you do once you know you are being tailgated?</a:t>
            </a:r>
          </a:p>
          <a:p>
            <a:endParaRPr lang="en-US" sz="1800" b="1" dirty="0"/>
          </a:p>
          <a:p>
            <a:r>
              <a:rPr lang="en-US" sz="1800" b="1" dirty="0"/>
              <a:t>How would you proceed if you were driving vehicle “B”?</a:t>
            </a:r>
          </a:p>
          <a:p>
            <a:endParaRPr lang="en-US" sz="1800" b="1" dirty="0"/>
          </a:p>
          <a:p>
            <a:r>
              <a:rPr lang="en-US" sz="1800" b="1" dirty="0"/>
              <a:t>How would you proceed if you were driving vehicle “C”?</a:t>
            </a:r>
          </a:p>
        </p:txBody>
      </p:sp>
      <p:sp>
        <p:nvSpPr>
          <p:cNvPr id="4" name="Text Placeholder 3">
            <a:extLst>
              <a:ext uri="{FF2B5EF4-FFF2-40B4-BE49-F238E27FC236}">
                <a16:creationId xmlns:a16="http://schemas.microsoft.com/office/drawing/2014/main" id="{66B57AC3-FD00-4D8C-9FA2-91274C9D97B5}"/>
              </a:ext>
            </a:extLst>
          </p:cNvPr>
          <p:cNvSpPr>
            <a:spLocks noGrp="1"/>
          </p:cNvSpPr>
          <p:nvPr>
            <p:ph type="body" sz="quarter" idx="10"/>
          </p:nvPr>
        </p:nvSpPr>
        <p:spPr>
          <a:xfrm>
            <a:off x="609600" y="203161"/>
            <a:ext cx="1295400" cy="276999"/>
          </a:xfrm>
        </p:spPr>
        <p:txBody>
          <a:bodyPr/>
          <a:lstStyle/>
          <a:p>
            <a:r>
              <a:rPr lang="en-US" dirty="0"/>
              <a:t>Session 4</a:t>
            </a:r>
          </a:p>
        </p:txBody>
      </p:sp>
      <p:pic>
        <p:nvPicPr>
          <p:cNvPr id="6" name="Picture 5" descr="A picture containing text, wardrobe&#10;&#10;Description automatically generated">
            <a:extLst>
              <a:ext uri="{FF2B5EF4-FFF2-40B4-BE49-F238E27FC236}">
                <a16:creationId xmlns:a16="http://schemas.microsoft.com/office/drawing/2014/main" id="{21D7B00A-909D-4D94-96C4-C84A32BBE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371600"/>
            <a:ext cx="3124201" cy="4977469"/>
          </a:xfrm>
          <a:prstGeom prst="rect">
            <a:avLst/>
          </a:prstGeom>
        </p:spPr>
      </p:pic>
    </p:spTree>
    <p:extLst>
      <p:ext uri="{BB962C8B-B14F-4D97-AF65-F5344CB8AC3E}">
        <p14:creationId xmlns:p14="http://schemas.microsoft.com/office/powerpoint/2010/main" val="770835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8542-4A1D-46B3-99BA-9A7298719F89}"/>
              </a:ext>
            </a:extLst>
          </p:cNvPr>
          <p:cNvSpPr>
            <a:spLocks noGrp="1"/>
          </p:cNvSpPr>
          <p:nvPr>
            <p:ph type="title"/>
          </p:nvPr>
        </p:nvSpPr>
        <p:spPr>
          <a:xfrm>
            <a:off x="609600" y="701516"/>
            <a:ext cx="10896600" cy="822484"/>
          </a:xfrm>
        </p:spPr>
        <p:txBody>
          <a:bodyPr/>
          <a:lstStyle/>
          <a:p>
            <a:r>
              <a:rPr lang="en-US" dirty="0"/>
              <a:t>Special Considerations (Part One)</a:t>
            </a:r>
          </a:p>
        </p:txBody>
      </p:sp>
      <p:sp>
        <p:nvSpPr>
          <p:cNvPr id="3" name="Text Placeholder 2">
            <a:extLst>
              <a:ext uri="{FF2B5EF4-FFF2-40B4-BE49-F238E27FC236}">
                <a16:creationId xmlns:a16="http://schemas.microsoft.com/office/drawing/2014/main" id="{49881EBD-1DC1-4192-815D-EF8481579D67}"/>
              </a:ext>
            </a:extLst>
          </p:cNvPr>
          <p:cNvSpPr>
            <a:spLocks noGrp="1"/>
          </p:cNvSpPr>
          <p:nvPr>
            <p:ph type="body" idx="1"/>
          </p:nvPr>
        </p:nvSpPr>
        <p:spPr>
          <a:xfrm>
            <a:off x="609600" y="1720746"/>
            <a:ext cx="3124200" cy="1107996"/>
          </a:xfrm>
        </p:spPr>
        <p:txBody>
          <a:bodyPr/>
          <a:lstStyle/>
          <a:p>
            <a:r>
              <a:rPr lang="en-US" sz="1800" b="1" dirty="0"/>
              <a:t>32. “A” is approaching an ambulance with its emergency lights on.  How should “A” proceed?</a:t>
            </a:r>
          </a:p>
        </p:txBody>
      </p:sp>
      <p:sp>
        <p:nvSpPr>
          <p:cNvPr id="4" name="Text Placeholder 3">
            <a:extLst>
              <a:ext uri="{FF2B5EF4-FFF2-40B4-BE49-F238E27FC236}">
                <a16:creationId xmlns:a16="http://schemas.microsoft.com/office/drawing/2014/main" id="{66B57AC3-FD00-4D8C-9FA2-91274C9D97B5}"/>
              </a:ext>
            </a:extLst>
          </p:cNvPr>
          <p:cNvSpPr>
            <a:spLocks noGrp="1"/>
          </p:cNvSpPr>
          <p:nvPr>
            <p:ph type="body" sz="quarter" idx="10"/>
          </p:nvPr>
        </p:nvSpPr>
        <p:spPr>
          <a:xfrm>
            <a:off x="609600" y="203161"/>
            <a:ext cx="1295400" cy="276999"/>
          </a:xfrm>
        </p:spPr>
        <p:txBody>
          <a:bodyPr/>
          <a:lstStyle/>
          <a:p>
            <a:r>
              <a:rPr lang="en-US" dirty="0"/>
              <a:t>Session 4</a:t>
            </a:r>
          </a:p>
        </p:txBody>
      </p:sp>
      <p:pic>
        <p:nvPicPr>
          <p:cNvPr id="6" name="Picture 5" descr="A picture containing text&#10;&#10;Description automatically generated">
            <a:extLst>
              <a:ext uri="{FF2B5EF4-FFF2-40B4-BE49-F238E27FC236}">
                <a16:creationId xmlns:a16="http://schemas.microsoft.com/office/drawing/2014/main" id="{D502600B-1B05-483A-A0CD-9002D3A67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584484"/>
            <a:ext cx="2488382" cy="4572000"/>
          </a:xfrm>
          <a:prstGeom prst="rect">
            <a:avLst/>
          </a:prstGeom>
        </p:spPr>
      </p:pic>
    </p:spTree>
    <p:extLst>
      <p:ext uri="{BB962C8B-B14F-4D97-AF65-F5344CB8AC3E}">
        <p14:creationId xmlns:p14="http://schemas.microsoft.com/office/powerpoint/2010/main" val="2514815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8542-4A1D-46B3-99BA-9A7298719F89}"/>
              </a:ext>
            </a:extLst>
          </p:cNvPr>
          <p:cNvSpPr>
            <a:spLocks noGrp="1"/>
          </p:cNvSpPr>
          <p:nvPr>
            <p:ph type="title"/>
          </p:nvPr>
        </p:nvSpPr>
        <p:spPr>
          <a:xfrm>
            <a:off x="609600" y="701516"/>
            <a:ext cx="10515600" cy="822484"/>
          </a:xfrm>
        </p:spPr>
        <p:txBody>
          <a:bodyPr/>
          <a:lstStyle/>
          <a:p>
            <a:r>
              <a:rPr lang="en-US" dirty="0"/>
              <a:t>Special Considerations (Part One)</a:t>
            </a:r>
          </a:p>
        </p:txBody>
      </p:sp>
      <p:sp>
        <p:nvSpPr>
          <p:cNvPr id="3" name="Text Placeholder 2">
            <a:extLst>
              <a:ext uri="{FF2B5EF4-FFF2-40B4-BE49-F238E27FC236}">
                <a16:creationId xmlns:a16="http://schemas.microsoft.com/office/drawing/2014/main" id="{49881EBD-1DC1-4192-815D-EF8481579D67}"/>
              </a:ext>
            </a:extLst>
          </p:cNvPr>
          <p:cNvSpPr>
            <a:spLocks noGrp="1"/>
          </p:cNvSpPr>
          <p:nvPr>
            <p:ph type="body" idx="1"/>
          </p:nvPr>
        </p:nvSpPr>
        <p:spPr>
          <a:xfrm>
            <a:off x="2340585" y="1868141"/>
            <a:ext cx="5410200" cy="553998"/>
          </a:xfrm>
        </p:spPr>
        <p:txBody>
          <a:bodyPr/>
          <a:lstStyle/>
          <a:p>
            <a:r>
              <a:rPr lang="en-US" sz="1800" b="1" dirty="0"/>
              <a:t>What does a blue rectangular sign shape indicate?</a:t>
            </a:r>
          </a:p>
        </p:txBody>
      </p:sp>
      <p:sp>
        <p:nvSpPr>
          <p:cNvPr id="4" name="Text Placeholder 3">
            <a:extLst>
              <a:ext uri="{FF2B5EF4-FFF2-40B4-BE49-F238E27FC236}">
                <a16:creationId xmlns:a16="http://schemas.microsoft.com/office/drawing/2014/main" id="{66B57AC3-FD00-4D8C-9FA2-91274C9D97B5}"/>
              </a:ext>
            </a:extLst>
          </p:cNvPr>
          <p:cNvSpPr>
            <a:spLocks noGrp="1"/>
          </p:cNvSpPr>
          <p:nvPr>
            <p:ph type="body" sz="quarter" idx="10"/>
          </p:nvPr>
        </p:nvSpPr>
        <p:spPr>
          <a:xfrm>
            <a:off x="609600" y="203161"/>
            <a:ext cx="1295400" cy="276999"/>
          </a:xfrm>
        </p:spPr>
        <p:txBody>
          <a:bodyPr/>
          <a:lstStyle/>
          <a:p>
            <a:r>
              <a:rPr lang="en-US" dirty="0"/>
              <a:t>Session 4</a:t>
            </a:r>
          </a:p>
        </p:txBody>
      </p:sp>
      <p:pic>
        <p:nvPicPr>
          <p:cNvPr id="5" name="Picture 4">
            <a:extLst>
              <a:ext uri="{FF2B5EF4-FFF2-40B4-BE49-F238E27FC236}">
                <a16:creationId xmlns:a16="http://schemas.microsoft.com/office/drawing/2014/main" id="{14EB93D3-0A45-4663-A24F-4A825F956D88}"/>
              </a:ext>
            </a:extLst>
          </p:cNvPr>
          <p:cNvPicPr>
            <a:picLocks noChangeAspect="1"/>
          </p:cNvPicPr>
          <p:nvPr/>
        </p:nvPicPr>
        <p:blipFill>
          <a:blip r:embed="rId3"/>
          <a:stretch>
            <a:fillRect/>
          </a:stretch>
        </p:blipFill>
        <p:spPr>
          <a:xfrm>
            <a:off x="1257300" y="2971800"/>
            <a:ext cx="2143125" cy="2143125"/>
          </a:xfrm>
          <a:prstGeom prst="rect">
            <a:avLst/>
          </a:prstGeom>
        </p:spPr>
      </p:pic>
      <p:pic>
        <p:nvPicPr>
          <p:cNvPr id="6" name="Picture 5">
            <a:extLst>
              <a:ext uri="{FF2B5EF4-FFF2-40B4-BE49-F238E27FC236}">
                <a16:creationId xmlns:a16="http://schemas.microsoft.com/office/drawing/2014/main" id="{9C1B419D-F7D1-45C1-9496-FD28C71CF501}"/>
              </a:ext>
            </a:extLst>
          </p:cNvPr>
          <p:cNvPicPr>
            <a:picLocks noChangeAspect="1"/>
          </p:cNvPicPr>
          <p:nvPr/>
        </p:nvPicPr>
        <p:blipFill>
          <a:blip r:embed="rId4"/>
          <a:stretch>
            <a:fillRect/>
          </a:stretch>
        </p:blipFill>
        <p:spPr>
          <a:xfrm>
            <a:off x="4343400" y="3109912"/>
            <a:ext cx="1866900" cy="1866900"/>
          </a:xfrm>
          <a:prstGeom prst="rect">
            <a:avLst/>
          </a:prstGeom>
        </p:spPr>
      </p:pic>
      <p:pic>
        <p:nvPicPr>
          <p:cNvPr id="7" name="Picture 6">
            <a:extLst>
              <a:ext uri="{FF2B5EF4-FFF2-40B4-BE49-F238E27FC236}">
                <a16:creationId xmlns:a16="http://schemas.microsoft.com/office/drawing/2014/main" id="{FF74D5A7-2985-4777-84A8-42FAC1F0C400}"/>
              </a:ext>
            </a:extLst>
          </p:cNvPr>
          <p:cNvPicPr>
            <a:picLocks noChangeAspect="1"/>
          </p:cNvPicPr>
          <p:nvPr/>
        </p:nvPicPr>
        <p:blipFill>
          <a:blip r:embed="rId5"/>
          <a:stretch>
            <a:fillRect/>
          </a:stretch>
        </p:blipFill>
        <p:spPr>
          <a:xfrm>
            <a:off x="6850673" y="3153874"/>
            <a:ext cx="2686050" cy="1704975"/>
          </a:xfrm>
          <a:prstGeom prst="rect">
            <a:avLst/>
          </a:prstGeom>
        </p:spPr>
      </p:pic>
    </p:spTree>
    <p:extLst>
      <p:ext uri="{BB962C8B-B14F-4D97-AF65-F5344CB8AC3E}">
        <p14:creationId xmlns:p14="http://schemas.microsoft.com/office/powerpoint/2010/main" val="328719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8542-4A1D-46B3-99BA-9A7298719F89}"/>
              </a:ext>
            </a:extLst>
          </p:cNvPr>
          <p:cNvSpPr>
            <a:spLocks noGrp="1"/>
          </p:cNvSpPr>
          <p:nvPr>
            <p:ph type="title"/>
          </p:nvPr>
        </p:nvSpPr>
        <p:spPr>
          <a:xfrm>
            <a:off x="609600" y="701516"/>
            <a:ext cx="10439400" cy="822484"/>
          </a:xfrm>
        </p:spPr>
        <p:txBody>
          <a:bodyPr/>
          <a:lstStyle/>
          <a:p>
            <a:r>
              <a:rPr lang="en-US" dirty="0"/>
              <a:t>Special Considerations (Part One)</a:t>
            </a:r>
          </a:p>
        </p:txBody>
      </p:sp>
      <p:sp>
        <p:nvSpPr>
          <p:cNvPr id="3" name="Text Placeholder 2">
            <a:extLst>
              <a:ext uri="{FF2B5EF4-FFF2-40B4-BE49-F238E27FC236}">
                <a16:creationId xmlns:a16="http://schemas.microsoft.com/office/drawing/2014/main" id="{49881EBD-1DC1-4192-815D-EF8481579D67}"/>
              </a:ext>
            </a:extLst>
          </p:cNvPr>
          <p:cNvSpPr>
            <a:spLocks noGrp="1"/>
          </p:cNvSpPr>
          <p:nvPr>
            <p:ph type="body" idx="1"/>
          </p:nvPr>
        </p:nvSpPr>
        <p:spPr>
          <a:xfrm>
            <a:off x="609600" y="1720746"/>
            <a:ext cx="3124200" cy="3600986"/>
          </a:xfrm>
        </p:spPr>
        <p:txBody>
          <a:bodyPr/>
          <a:lstStyle/>
          <a:p>
            <a:r>
              <a:rPr lang="en-US" sz="1800" b="1" dirty="0"/>
              <a:t>33.  In this situation, “A” was traveling at the speed limit just after sunrise, so the light was dim and there was a bit of fog in the air.  As “A” entered a curve, two deer started out into the road.  When “A” moved to the left to avoid the deer, “A” side swiped the oncoming vehicle “B”</a:t>
            </a:r>
          </a:p>
          <a:p>
            <a:endParaRPr lang="en-US" sz="1800" b="1" dirty="0"/>
          </a:p>
          <a:p>
            <a:r>
              <a:rPr lang="en-US" sz="1800" b="1" dirty="0"/>
              <a:t>What could “A” have done to avoid this collision?</a:t>
            </a:r>
          </a:p>
        </p:txBody>
      </p:sp>
      <p:sp>
        <p:nvSpPr>
          <p:cNvPr id="4" name="Text Placeholder 3">
            <a:extLst>
              <a:ext uri="{FF2B5EF4-FFF2-40B4-BE49-F238E27FC236}">
                <a16:creationId xmlns:a16="http://schemas.microsoft.com/office/drawing/2014/main" id="{66B57AC3-FD00-4D8C-9FA2-91274C9D97B5}"/>
              </a:ext>
            </a:extLst>
          </p:cNvPr>
          <p:cNvSpPr>
            <a:spLocks noGrp="1"/>
          </p:cNvSpPr>
          <p:nvPr>
            <p:ph type="body" sz="quarter" idx="10"/>
          </p:nvPr>
        </p:nvSpPr>
        <p:spPr>
          <a:xfrm>
            <a:off x="609600" y="203161"/>
            <a:ext cx="1295400" cy="276999"/>
          </a:xfrm>
        </p:spPr>
        <p:txBody>
          <a:bodyPr/>
          <a:lstStyle/>
          <a:p>
            <a:r>
              <a:rPr lang="en-US" dirty="0"/>
              <a:t>Session 4</a:t>
            </a:r>
          </a:p>
        </p:txBody>
      </p:sp>
      <p:pic>
        <p:nvPicPr>
          <p:cNvPr id="6" name="Picture 5" descr="A picture containing text, outdoor, arch&#10;&#10;Description automatically generated">
            <a:extLst>
              <a:ext uri="{FF2B5EF4-FFF2-40B4-BE49-F238E27FC236}">
                <a16:creationId xmlns:a16="http://schemas.microsoft.com/office/drawing/2014/main" id="{393A2F3A-4A9F-4D86-83EE-F65F8FEA2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556238"/>
            <a:ext cx="4529031" cy="4692097"/>
          </a:xfrm>
          <a:prstGeom prst="rect">
            <a:avLst/>
          </a:prstGeom>
        </p:spPr>
      </p:pic>
    </p:spTree>
    <p:extLst>
      <p:ext uri="{BB962C8B-B14F-4D97-AF65-F5344CB8AC3E}">
        <p14:creationId xmlns:p14="http://schemas.microsoft.com/office/powerpoint/2010/main" val="2528684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F7F7-0D55-45E7-8E31-D1AD2E40EB35}"/>
              </a:ext>
            </a:extLst>
          </p:cNvPr>
          <p:cNvSpPr>
            <a:spLocks noGrp="1"/>
          </p:cNvSpPr>
          <p:nvPr>
            <p:ph type="title"/>
          </p:nvPr>
        </p:nvSpPr>
        <p:spPr>
          <a:xfrm>
            <a:off x="609600" y="701516"/>
            <a:ext cx="10820400" cy="738664"/>
          </a:xfrm>
        </p:spPr>
        <p:txBody>
          <a:bodyPr/>
          <a:lstStyle/>
          <a:p>
            <a:r>
              <a:rPr lang="en-US" dirty="0"/>
              <a:t>Special Considerations (Part 2)</a:t>
            </a:r>
          </a:p>
        </p:txBody>
      </p:sp>
      <p:sp>
        <p:nvSpPr>
          <p:cNvPr id="3" name="Text Placeholder 2">
            <a:extLst>
              <a:ext uri="{FF2B5EF4-FFF2-40B4-BE49-F238E27FC236}">
                <a16:creationId xmlns:a16="http://schemas.microsoft.com/office/drawing/2014/main" id="{8FDB78A9-DDCF-4C19-897D-29A43DEC4A00}"/>
              </a:ext>
            </a:extLst>
          </p:cNvPr>
          <p:cNvSpPr>
            <a:spLocks noGrp="1"/>
          </p:cNvSpPr>
          <p:nvPr>
            <p:ph type="body" idx="1"/>
          </p:nvPr>
        </p:nvSpPr>
        <p:spPr>
          <a:xfrm>
            <a:off x="609600" y="1720746"/>
            <a:ext cx="10820400" cy="1107996"/>
          </a:xfrm>
        </p:spPr>
        <p:txBody>
          <a:bodyPr/>
          <a:lstStyle/>
          <a:p>
            <a:r>
              <a:rPr lang="en-US" dirty="0"/>
              <a:t>Video</a:t>
            </a:r>
          </a:p>
          <a:p>
            <a:endParaRPr lang="en-US" dirty="0"/>
          </a:p>
          <a:p>
            <a:r>
              <a:rPr lang="en-US" dirty="0"/>
              <a:t>Page 27 in your response book</a:t>
            </a:r>
          </a:p>
        </p:txBody>
      </p:sp>
      <p:sp>
        <p:nvSpPr>
          <p:cNvPr id="4" name="Text Placeholder 3">
            <a:extLst>
              <a:ext uri="{FF2B5EF4-FFF2-40B4-BE49-F238E27FC236}">
                <a16:creationId xmlns:a16="http://schemas.microsoft.com/office/drawing/2014/main" id="{B0AA6533-DD8E-4131-B893-0AEFC251E189}"/>
              </a:ext>
            </a:extLst>
          </p:cNvPr>
          <p:cNvSpPr>
            <a:spLocks noGrp="1"/>
          </p:cNvSpPr>
          <p:nvPr>
            <p:ph type="body" sz="quarter" idx="10"/>
          </p:nvPr>
        </p:nvSpPr>
        <p:spPr>
          <a:xfrm>
            <a:off x="609600" y="203161"/>
            <a:ext cx="1295400" cy="276999"/>
          </a:xfrm>
        </p:spPr>
        <p:txBody>
          <a:bodyPr/>
          <a:lstStyle/>
          <a:p>
            <a:r>
              <a:rPr lang="en-US" dirty="0"/>
              <a:t>Session 5</a:t>
            </a:r>
          </a:p>
        </p:txBody>
      </p:sp>
    </p:spTree>
    <p:extLst>
      <p:ext uri="{BB962C8B-B14F-4D97-AF65-F5344CB8AC3E}">
        <p14:creationId xmlns:p14="http://schemas.microsoft.com/office/powerpoint/2010/main" val="2852697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051F4-DBD6-4FFA-8791-DE1D021878BB}"/>
              </a:ext>
            </a:extLst>
          </p:cNvPr>
          <p:cNvSpPr>
            <a:spLocks noGrp="1"/>
          </p:cNvSpPr>
          <p:nvPr>
            <p:ph type="title"/>
          </p:nvPr>
        </p:nvSpPr>
        <p:spPr>
          <a:xfrm>
            <a:off x="3505200" y="304800"/>
            <a:ext cx="4876800" cy="738664"/>
          </a:xfrm>
        </p:spPr>
        <p:txBody>
          <a:bodyPr/>
          <a:lstStyle/>
          <a:p>
            <a:r>
              <a:rPr lang="en-US" dirty="0"/>
              <a:t>KDOT Quick Facts</a:t>
            </a:r>
          </a:p>
        </p:txBody>
      </p:sp>
      <p:graphicFrame>
        <p:nvGraphicFramePr>
          <p:cNvPr id="3" name="Object 2">
            <a:extLst>
              <a:ext uri="{FF2B5EF4-FFF2-40B4-BE49-F238E27FC236}">
                <a16:creationId xmlns:a16="http://schemas.microsoft.com/office/drawing/2014/main" id="{17223FA8-5225-37D5-1649-FB3DD89A0062}"/>
              </a:ext>
            </a:extLst>
          </p:cNvPr>
          <p:cNvGraphicFramePr>
            <a:graphicFrameLocks noChangeAspect="1"/>
          </p:cNvGraphicFramePr>
          <p:nvPr>
            <p:extLst>
              <p:ext uri="{D42A27DB-BD31-4B8C-83A1-F6EECF244321}">
                <p14:modId xmlns:p14="http://schemas.microsoft.com/office/powerpoint/2010/main" val="2421529523"/>
              </p:ext>
            </p:extLst>
          </p:nvPr>
        </p:nvGraphicFramePr>
        <p:xfrm>
          <a:off x="2438400" y="1143000"/>
          <a:ext cx="6781800" cy="5240482"/>
        </p:xfrm>
        <a:graphic>
          <a:graphicData uri="http://schemas.openxmlformats.org/presentationml/2006/ole">
            <mc:AlternateContent xmlns:mc="http://schemas.openxmlformats.org/markup-compatibility/2006">
              <mc:Choice xmlns:v="urn:schemas-microsoft-com:vml" Requires="v">
                <p:oleObj name="Acrobat Document" r:id="rId3" imgW="5029101" imgH="3886068" progId="Acrobat.Document.DC">
                  <p:embed/>
                </p:oleObj>
              </mc:Choice>
              <mc:Fallback>
                <p:oleObj name="Acrobat Document" r:id="rId3" imgW="5029101" imgH="3886068" progId="Acrobat.Document.DC">
                  <p:embed/>
                  <p:pic>
                    <p:nvPicPr>
                      <p:cNvPr id="0" name=""/>
                      <p:cNvPicPr/>
                      <p:nvPr/>
                    </p:nvPicPr>
                    <p:blipFill>
                      <a:blip r:embed="rId4"/>
                      <a:stretch>
                        <a:fillRect/>
                      </a:stretch>
                    </p:blipFill>
                    <p:spPr>
                      <a:xfrm>
                        <a:off x="2438400" y="1143000"/>
                        <a:ext cx="6781800" cy="5240482"/>
                      </a:xfrm>
                      <a:prstGeom prst="rect">
                        <a:avLst/>
                      </a:prstGeom>
                    </p:spPr>
                  </p:pic>
                </p:oleObj>
              </mc:Fallback>
            </mc:AlternateContent>
          </a:graphicData>
        </a:graphic>
      </p:graphicFrame>
    </p:spTree>
    <p:extLst>
      <p:ext uri="{BB962C8B-B14F-4D97-AF65-F5344CB8AC3E}">
        <p14:creationId xmlns:p14="http://schemas.microsoft.com/office/powerpoint/2010/main" val="3880183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609600" y="701516"/>
            <a:ext cx="10820400" cy="7462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09600" y="1720746"/>
            <a:ext cx="4572000" cy="4708981"/>
          </a:xfrm>
        </p:spPr>
        <p:txBody>
          <a:bodyPr/>
          <a:lstStyle/>
          <a:p>
            <a:r>
              <a:rPr lang="en-US" sz="1800" b="1" dirty="0"/>
              <a:t>34. “I was traveling on a two-lane road when my phone slipped from my lap.  As I reached to catch it before it fell, the right-side tires of the van slipped off the paved road and onto the lower shoulder.  When I tried to turn back onto the road, the van shifted to the side and tipped over.  Luckily, I was the only one in the van and my safety belt kept me from being seriously hurt, but there was substantial damage to the van.”</a:t>
            </a:r>
          </a:p>
          <a:p>
            <a:endParaRPr lang="en-US" sz="1800" b="1" dirty="0"/>
          </a:p>
          <a:p>
            <a:r>
              <a:rPr lang="en-US" sz="1800" b="1" dirty="0"/>
              <a:t>What were the contributing factors in this one-vehicle crash?</a:t>
            </a:r>
          </a:p>
          <a:p>
            <a:endParaRPr lang="en-US" sz="1800" b="1" dirty="0"/>
          </a:p>
          <a:p>
            <a:r>
              <a:rPr lang="en-US" sz="1800" b="1" dirty="0"/>
              <a:t>How would you have handled these circumstances?</a:t>
            </a:r>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pic>
        <p:nvPicPr>
          <p:cNvPr id="6" name="Picture 5" descr="A picture containing plant, fabric, decorated&#10;&#10;Description automatically generated">
            <a:extLst>
              <a:ext uri="{FF2B5EF4-FFF2-40B4-BE49-F238E27FC236}">
                <a16:creationId xmlns:a16="http://schemas.microsoft.com/office/drawing/2014/main" id="{014A75A0-79E1-416B-8852-A9024D77F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238" y="1600200"/>
            <a:ext cx="4538506" cy="5137254"/>
          </a:xfrm>
          <a:prstGeom prst="rect">
            <a:avLst/>
          </a:prstGeom>
        </p:spPr>
      </p:pic>
    </p:spTree>
    <p:extLst>
      <p:ext uri="{BB962C8B-B14F-4D97-AF65-F5344CB8AC3E}">
        <p14:creationId xmlns:p14="http://schemas.microsoft.com/office/powerpoint/2010/main" val="25840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609600" y="701516"/>
            <a:ext cx="10668000" cy="7462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09600" y="1720746"/>
            <a:ext cx="3124200" cy="4985980"/>
          </a:xfrm>
        </p:spPr>
        <p:txBody>
          <a:bodyPr/>
          <a:lstStyle/>
          <a:p>
            <a:r>
              <a:rPr lang="en-US" sz="1800" b="1" dirty="0"/>
              <a:t>35.  “I (A) had finished inspecting my van and checked behind to make sure it was clear because I knew that I would have to back out of the parking spot.  I got in, fastened my seat belt and added my destination in my navigation screen.  When I backed up, I ran into another vehicle that had pulled up to let somebody out.  I swear that it wasn’t there when I checked earlier.”</a:t>
            </a:r>
          </a:p>
          <a:p>
            <a:endParaRPr lang="en-US" sz="1800" b="1" dirty="0"/>
          </a:p>
          <a:p>
            <a:r>
              <a:rPr lang="en-US" sz="1800" b="1" dirty="0"/>
              <a:t>What were the factors that contributed to this collision?</a:t>
            </a:r>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pic>
        <p:nvPicPr>
          <p:cNvPr id="6" name="Picture 5" descr="Diagram&#10;&#10;Description automatically generated">
            <a:extLst>
              <a:ext uri="{FF2B5EF4-FFF2-40B4-BE49-F238E27FC236}">
                <a16:creationId xmlns:a16="http://schemas.microsoft.com/office/drawing/2014/main" id="{9590B30D-A835-42D3-827D-1EC289CF6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588236"/>
            <a:ext cx="5943600" cy="4941517"/>
          </a:xfrm>
          <a:prstGeom prst="rect">
            <a:avLst/>
          </a:prstGeom>
        </p:spPr>
      </p:pic>
    </p:spTree>
    <p:extLst>
      <p:ext uri="{BB962C8B-B14F-4D97-AF65-F5344CB8AC3E}">
        <p14:creationId xmlns:p14="http://schemas.microsoft.com/office/powerpoint/2010/main" val="1656747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609600" y="701516"/>
            <a:ext cx="10820400" cy="7462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09600" y="1720746"/>
            <a:ext cx="10820400" cy="1384995"/>
          </a:xfrm>
        </p:spPr>
        <p:txBody>
          <a:bodyPr/>
          <a:lstStyle/>
          <a:p>
            <a:r>
              <a:rPr lang="en-US" sz="1800" b="1" dirty="0"/>
              <a:t>When you must back</a:t>
            </a:r>
          </a:p>
          <a:p>
            <a:pPr marL="285750" indent="-285750">
              <a:buFont typeface="Arial" panose="020B0604020202020204" pitchFamily="34" charset="0"/>
              <a:buChar char="•"/>
            </a:pPr>
            <a:r>
              <a:rPr lang="en-US" sz="1800" dirty="0"/>
              <a:t>Check that the area around your vehicle is clear of other vehicles, pedestrians and fixed objects.</a:t>
            </a:r>
          </a:p>
          <a:p>
            <a:pPr marL="285750" indent="-285750">
              <a:buFont typeface="Arial" panose="020B0604020202020204" pitchFamily="34" charset="0"/>
              <a:buChar char="•"/>
            </a:pPr>
            <a:r>
              <a:rPr lang="en-US" sz="1800" dirty="0"/>
              <a:t>If possible, choose to back to the driver’s side.  Doing so will give you a better view of your path when backing.</a:t>
            </a:r>
          </a:p>
          <a:p>
            <a:pPr marL="285750" indent="-285750">
              <a:buFont typeface="Arial" panose="020B0604020202020204" pitchFamily="34" charset="0"/>
              <a:buChar char="•"/>
            </a:pPr>
            <a:r>
              <a:rPr lang="en-US" sz="1800" dirty="0"/>
              <a:t>Reduce interior noise and lower your window slightly to better hear warnings from others as you back.</a:t>
            </a:r>
          </a:p>
          <a:p>
            <a:pPr marL="285750" indent="-285750">
              <a:buFont typeface="Arial" panose="020B0604020202020204" pitchFamily="34" charset="0"/>
              <a:buChar char="•"/>
            </a:pPr>
            <a:r>
              <a:rPr lang="en-US" sz="1800" dirty="0"/>
              <a:t>Check your mirrors and over your shoulders to confirm that your backing path is clear.</a:t>
            </a:r>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sp>
        <p:nvSpPr>
          <p:cNvPr id="5" name="Text Placeholder 2">
            <a:extLst>
              <a:ext uri="{FF2B5EF4-FFF2-40B4-BE49-F238E27FC236}">
                <a16:creationId xmlns:a16="http://schemas.microsoft.com/office/drawing/2014/main" id="{7229E247-C829-4748-9E17-8B4FA6019AD2}"/>
              </a:ext>
            </a:extLst>
          </p:cNvPr>
          <p:cNvSpPr txBox="1">
            <a:spLocks/>
          </p:cNvSpPr>
          <p:nvPr/>
        </p:nvSpPr>
        <p:spPr>
          <a:xfrm>
            <a:off x="609600" y="3429000"/>
            <a:ext cx="10820400" cy="1107996"/>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Try to avoid backing whenever possible.  What are some strategies you can use to reduce backing?</a:t>
            </a:r>
          </a:p>
          <a:p>
            <a:pPr marL="285750" indent="-285750">
              <a:buFont typeface="Arial" panose="020B0604020202020204" pitchFamily="34" charset="0"/>
              <a:buChar char="•"/>
            </a:pPr>
            <a:r>
              <a:rPr lang="en-US" sz="1800" kern="0" dirty="0">
                <a:solidFill>
                  <a:sysClr val="windowText" lastClr="000000"/>
                </a:solidFill>
              </a:rPr>
              <a:t>Parking in such a way or in a location that eliminates the need to back when leaving.</a:t>
            </a:r>
          </a:p>
          <a:p>
            <a:pPr marL="285750" indent="-285750">
              <a:buFont typeface="Arial" panose="020B0604020202020204" pitchFamily="34" charset="0"/>
              <a:buChar char="•"/>
            </a:pPr>
            <a:r>
              <a:rPr lang="en-US" sz="1800" kern="0" dirty="0">
                <a:solidFill>
                  <a:sysClr val="windowText" lastClr="000000"/>
                </a:solidFill>
              </a:rPr>
              <a:t>When stopping behind another vehicle, stop so that you can see the other vehicle’s rear tires and a bit of pavement. </a:t>
            </a:r>
          </a:p>
        </p:txBody>
      </p:sp>
      <p:sp>
        <p:nvSpPr>
          <p:cNvPr id="6" name="Text Placeholder 2">
            <a:extLst>
              <a:ext uri="{FF2B5EF4-FFF2-40B4-BE49-F238E27FC236}">
                <a16:creationId xmlns:a16="http://schemas.microsoft.com/office/drawing/2014/main" id="{5C6BD6C8-C201-4683-93C9-E5EE75E3416D}"/>
              </a:ext>
            </a:extLst>
          </p:cNvPr>
          <p:cNvSpPr txBox="1">
            <a:spLocks/>
          </p:cNvSpPr>
          <p:nvPr/>
        </p:nvSpPr>
        <p:spPr>
          <a:xfrm>
            <a:off x="609600" y="4760260"/>
            <a:ext cx="10820400" cy="1384995"/>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When using a spotter, how should you proceed in backing?</a:t>
            </a:r>
          </a:p>
          <a:p>
            <a:pPr marL="285750" indent="-285750">
              <a:buFont typeface="Arial" panose="020B0604020202020204" pitchFamily="34" charset="0"/>
              <a:buChar char="•"/>
            </a:pPr>
            <a:r>
              <a:rPr lang="en-US" sz="1800" kern="0" dirty="0">
                <a:solidFill>
                  <a:sysClr val="windowText" lastClr="000000"/>
                </a:solidFill>
              </a:rPr>
              <a:t>Avoid relying on verbal directions.</a:t>
            </a:r>
          </a:p>
          <a:p>
            <a:pPr marL="285750" indent="-285750">
              <a:buFont typeface="Arial" panose="020B0604020202020204" pitchFamily="34" charset="0"/>
              <a:buChar char="•"/>
            </a:pPr>
            <a:r>
              <a:rPr lang="en-US" sz="1800" kern="0" dirty="0">
                <a:solidFill>
                  <a:sysClr val="windowText" lastClr="000000"/>
                </a:solidFill>
              </a:rPr>
              <a:t>Agree on hand signals.</a:t>
            </a:r>
          </a:p>
          <a:p>
            <a:pPr marL="285750" indent="-285750">
              <a:buFont typeface="Arial" panose="020B0604020202020204" pitchFamily="34" charset="0"/>
              <a:buChar char="•"/>
            </a:pPr>
            <a:r>
              <a:rPr lang="en-US" sz="1800" kern="0" dirty="0">
                <a:solidFill>
                  <a:sysClr val="windowText" lastClr="000000"/>
                </a:solidFill>
              </a:rPr>
              <a:t>Position your spotter where he/she can see the backing path but never within your intended path of travel.</a:t>
            </a:r>
          </a:p>
          <a:p>
            <a:pPr marL="285750" indent="-285750">
              <a:buFont typeface="Arial" panose="020B0604020202020204" pitchFamily="34" charset="0"/>
              <a:buChar char="•"/>
            </a:pPr>
            <a:r>
              <a:rPr lang="en-US" sz="1800" kern="0" dirty="0">
                <a:solidFill>
                  <a:sysClr val="windowText" lastClr="000000"/>
                </a:solidFill>
              </a:rPr>
              <a:t>Before backing, make sure your spotter understands where you intend to back.</a:t>
            </a:r>
          </a:p>
        </p:txBody>
      </p:sp>
    </p:spTree>
    <p:extLst>
      <p:ext uri="{BB962C8B-B14F-4D97-AF65-F5344CB8AC3E}">
        <p14:creationId xmlns:p14="http://schemas.microsoft.com/office/powerpoint/2010/main" val="16097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609600" y="567616"/>
            <a:ext cx="11125200" cy="8224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09600" y="1390100"/>
            <a:ext cx="10820400" cy="553998"/>
          </a:xfrm>
        </p:spPr>
        <p:txBody>
          <a:bodyPr/>
          <a:lstStyle/>
          <a:p>
            <a:r>
              <a:rPr lang="en-US" sz="1800" b="1" dirty="0"/>
              <a:t>36.  For the topics below, list the safety considerations drivers should keep in mind.  Be prepared to explain your answers.</a:t>
            </a:r>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sp>
        <p:nvSpPr>
          <p:cNvPr id="5" name="Text Placeholder 2">
            <a:extLst>
              <a:ext uri="{FF2B5EF4-FFF2-40B4-BE49-F238E27FC236}">
                <a16:creationId xmlns:a16="http://schemas.microsoft.com/office/drawing/2014/main" id="{0940CFE0-7C41-49B2-A1E1-7E44793A8D01}"/>
              </a:ext>
            </a:extLst>
          </p:cNvPr>
          <p:cNvSpPr txBox="1">
            <a:spLocks/>
          </p:cNvSpPr>
          <p:nvPr/>
        </p:nvSpPr>
        <p:spPr>
          <a:xfrm>
            <a:off x="603738" y="2057400"/>
            <a:ext cx="8083062" cy="4708981"/>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Alcohol, Other Drugs and Driving – What is the legal BAC Limit?</a:t>
            </a:r>
          </a:p>
          <a:p>
            <a:r>
              <a:rPr lang="en-US" sz="1800" kern="0" dirty="0">
                <a:solidFill>
                  <a:sysClr val="windowText" lastClr="000000"/>
                </a:solidFill>
              </a:rPr>
              <a:t>Legal BAC limit is .08% for all states except Utah which is .05%</a:t>
            </a:r>
          </a:p>
          <a:p>
            <a:r>
              <a:rPr lang="en-US" sz="1800" b="1" kern="0" dirty="0">
                <a:solidFill>
                  <a:sysClr val="windowText" lastClr="000000"/>
                </a:solidFill>
              </a:rPr>
              <a:t>Effects of Alcohol, Other Drugs</a:t>
            </a:r>
          </a:p>
          <a:p>
            <a:pPr marL="285750" indent="-285750">
              <a:buFont typeface="Arial" panose="020B0604020202020204" pitchFamily="34" charset="0"/>
              <a:buChar char="•"/>
            </a:pPr>
            <a:r>
              <a:rPr lang="en-US" sz="1800" kern="0" dirty="0">
                <a:solidFill>
                  <a:sysClr val="windowText" lastClr="000000"/>
                </a:solidFill>
              </a:rPr>
              <a:t>Reduced judgement and hazard perception</a:t>
            </a:r>
          </a:p>
          <a:p>
            <a:pPr marL="285750" indent="-285750">
              <a:buFont typeface="Arial" panose="020B0604020202020204" pitchFamily="34" charset="0"/>
              <a:buChar char="•"/>
            </a:pPr>
            <a:r>
              <a:rPr lang="en-US" sz="1800" kern="0" dirty="0">
                <a:solidFill>
                  <a:sysClr val="windowText" lastClr="000000"/>
                </a:solidFill>
              </a:rPr>
              <a:t>Reduced reaction time</a:t>
            </a:r>
          </a:p>
          <a:p>
            <a:pPr marL="285750" indent="-285750">
              <a:buFont typeface="Arial" panose="020B0604020202020204" pitchFamily="34" charset="0"/>
              <a:buChar char="•"/>
            </a:pPr>
            <a:r>
              <a:rPr lang="en-US" sz="1800" kern="0" dirty="0">
                <a:solidFill>
                  <a:sysClr val="windowText" lastClr="000000"/>
                </a:solidFill>
              </a:rPr>
              <a:t>Tunnel vision</a:t>
            </a:r>
          </a:p>
          <a:p>
            <a:pPr marL="285750" indent="-285750">
              <a:buFont typeface="Arial" panose="020B0604020202020204" pitchFamily="34" charset="0"/>
              <a:buChar char="•"/>
            </a:pPr>
            <a:r>
              <a:rPr lang="en-US" sz="1800" kern="0" dirty="0">
                <a:solidFill>
                  <a:sysClr val="windowText" lastClr="000000"/>
                </a:solidFill>
              </a:rPr>
              <a:t>Reduced attentiveness</a:t>
            </a:r>
          </a:p>
          <a:p>
            <a:pPr marL="285750" indent="-285750">
              <a:buFont typeface="Arial" panose="020B0604020202020204" pitchFamily="34" charset="0"/>
              <a:buChar char="•"/>
            </a:pPr>
            <a:r>
              <a:rPr lang="en-US" sz="1800" kern="0" dirty="0">
                <a:solidFill>
                  <a:sysClr val="windowText" lastClr="000000"/>
                </a:solidFill>
              </a:rPr>
              <a:t>Reduced peripheral scanning</a:t>
            </a:r>
          </a:p>
          <a:p>
            <a:pPr marL="285750" indent="-285750">
              <a:buFont typeface="Arial" panose="020B0604020202020204" pitchFamily="34" charset="0"/>
              <a:buChar char="•"/>
            </a:pPr>
            <a:r>
              <a:rPr lang="en-US" sz="1800" kern="0" dirty="0">
                <a:solidFill>
                  <a:sysClr val="windowText" lastClr="000000"/>
                </a:solidFill>
              </a:rPr>
              <a:t>Reduced tracking skills (steering)</a:t>
            </a:r>
          </a:p>
          <a:p>
            <a:r>
              <a:rPr lang="en-US" sz="1800" b="1" kern="0" dirty="0">
                <a:solidFill>
                  <a:sysClr val="windowText" lastClr="000000"/>
                </a:solidFill>
              </a:rPr>
              <a:t>Signs of an impaired driver</a:t>
            </a:r>
          </a:p>
          <a:p>
            <a:pPr marL="285750" indent="-285750">
              <a:buFont typeface="Arial" panose="020B0604020202020204" pitchFamily="34" charset="0"/>
              <a:buChar char="•"/>
            </a:pPr>
            <a:r>
              <a:rPr lang="en-US" sz="1800" kern="0" dirty="0">
                <a:solidFill>
                  <a:sysClr val="windowText" lastClr="000000"/>
                </a:solidFill>
              </a:rPr>
              <a:t>Swerving or weaving</a:t>
            </a:r>
          </a:p>
          <a:p>
            <a:pPr marL="285750" indent="-285750">
              <a:buFont typeface="Arial" panose="020B0604020202020204" pitchFamily="34" charset="0"/>
              <a:buChar char="•"/>
            </a:pPr>
            <a:r>
              <a:rPr lang="en-US" sz="1800" kern="0" dirty="0">
                <a:solidFill>
                  <a:sysClr val="windowText" lastClr="000000"/>
                </a:solidFill>
              </a:rPr>
              <a:t>Erratic behavior</a:t>
            </a:r>
          </a:p>
          <a:p>
            <a:pPr marL="285750" indent="-285750">
              <a:buFont typeface="Arial" panose="020B0604020202020204" pitchFamily="34" charset="0"/>
              <a:buChar char="•"/>
            </a:pPr>
            <a:r>
              <a:rPr lang="en-US" sz="1800" kern="0" dirty="0">
                <a:solidFill>
                  <a:sysClr val="windowText" lastClr="000000"/>
                </a:solidFill>
              </a:rPr>
              <a:t>Driving significantly slower/faster than the speed limit</a:t>
            </a:r>
          </a:p>
          <a:p>
            <a:pPr marL="285750" indent="-285750">
              <a:buFont typeface="Arial" panose="020B0604020202020204" pitchFamily="34" charset="0"/>
              <a:buChar char="•"/>
            </a:pPr>
            <a:r>
              <a:rPr lang="en-US" sz="1800" kern="0" dirty="0">
                <a:solidFill>
                  <a:sysClr val="windowText" lastClr="000000"/>
                </a:solidFill>
              </a:rPr>
              <a:t>Illegal turns</a:t>
            </a:r>
          </a:p>
          <a:p>
            <a:pPr marL="285750" indent="-285750">
              <a:buFont typeface="Arial" panose="020B0604020202020204" pitchFamily="34" charset="0"/>
              <a:buChar char="•"/>
            </a:pPr>
            <a:r>
              <a:rPr lang="en-US" sz="1800" kern="0" dirty="0">
                <a:solidFill>
                  <a:sysClr val="windowText" lastClr="000000"/>
                </a:solidFill>
              </a:rPr>
              <a:t>Driving without headlights</a:t>
            </a:r>
          </a:p>
          <a:p>
            <a:pPr marL="285750" indent="-285750">
              <a:buFont typeface="Arial" panose="020B0604020202020204" pitchFamily="34" charset="0"/>
              <a:buChar char="•"/>
            </a:pPr>
            <a:r>
              <a:rPr lang="en-US" sz="1800" kern="0" dirty="0">
                <a:solidFill>
                  <a:sysClr val="windowText" lastClr="000000"/>
                </a:solidFill>
              </a:rPr>
              <a:t>Driving over designated lane markings</a:t>
            </a:r>
          </a:p>
          <a:p>
            <a:pPr marL="285750" indent="-285750">
              <a:buFont typeface="Arial" panose="020B0604020202020204" pitchFamily="34" charset="0"/>
              <a:buChar char="•"/>
            </a:pPr>
            <a:r>
              <a:rPr lang="en-US" sz="1800" kern="0" dirty="0">
                <a:solidFill>
                  <a:sysClr val="windowText" lastClr="000000"/>
                </a:solidFill>
              </a:rPr>
              <a:t>Driving too close to parked cars</a:t>
            </a:r>
          </a:p>
        </p:txBody>
      </p:sp>
      <p:pic>
        <p:nvPicPr>
          <p:cNvPr id="6" name="Picture 5">
            <a:extLst>
              <a:ext uri="{FF2B5EF4-FFF2-40B4-BE49-F238E27FC236}">
                <a16:creationId xmlns:a16="http://schemas.microsoft.com/office/drawing/2014/main" id="{8515A948-00BF-60E3-EC1B-30D2D75ACA99}"/>
              </a:ext>
            </a:extLst>
          </p:cNvPr>
          <p:cNvPicPr>
            <a:picLocks noChangeAspect="1"/>
          </p:cNvPicPr>
          <p:nvPr/>
        </p:nvPicPr>
        <p:blipFill>
          <a:blip r:embed="rId3"/>
          <a:stretch>
            <a:fillRect/>
          </a:stretch>
        </p:blipFill>
        <p:spPr>
          <a:xfrm>
            <a:off x="6481001" y="2438400"/>
            <a:ext cx="5084000" cy="2873565"/>
          </a:xfrm>
          <a:prstGeom prst="rect">
            <a:avLst/>
          </a:prstGeom>
        </p:spPr>
      </p:pic>
    </p:spTree>
    <p:extLst>
      <p:ext uri="{BB962C8B-B14F-4D97-AF65-F5344CB8AC3E}">
        <p14:creationId xmlns:p14="http://schemas.microsoft.com/office/powerpoint/2010/main" val="21856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597877" y="487692"/>
            <a:ext cx="10972800" cy="7462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50631" y="1424024"/>
            <a:ext cx="6096000" cy="2215991"/>
          </a:xfrm>
        </p:spPr>
        <p:txBody>
          <a:bodyPr/>
          <a:lstStyle/>
          <a:p>
            <a:r>
              <a:rPr lang="en-US" sz="1800" b="1" dirty="0"/>
              <a:t>Driving in Adverse Weather</a:t>
            </a:r>
          </a:p>
          <a:p>
            <a:pPr marL="285750" indent="-285750">
              <a:buFont typeface="Arial" panose="020B0604020202020204" pitchFamily="34" charset="0"/>
              <a:buChar char="•"/>
            </a:pPr>
            <a:r>
              <a:rPr lang="en-US" sz="1800" dirty="0"/>
              <a:t>If possible, delay your travel (even a short delay can sometimes make a big difference).</a:t>
            </a:r>
          </a:p>
          <a:p>
            <a:pPr marL="285750" indent="-285750">
              <a:buFont typeface="Arial" panose="020B0604020202020204" pitchFamily="34" charset="0"/>
              <a:buChar char="•"/>
            </a:pPr>
            <a:r>
              <a:rPr lang="en-US" sz="1800" dirty="0"/>
              <a:t>Ability to scan is reduced for you and others.</a:t>
            </a:r>
          </a:p>
          <a:p>
            <a:pPr marL="285750" indent="-285750">
              <a:buFont typeface="Arial" panose="020B0604020202020204" pitchFamily="34" charset="0"/>
              <a:buChar char="•"/>
            </a:pPr>
            <a:r>
              <a:rPr lang="en-US" sz="1800" dirty="0"/>
              <a:t>Low beams often more effective than high beams.</a:t>
            </a:r>
          </a:p>
          <a:p>
            <a:pPr marL="285750" indent="-285750">
              <a:buFont typeface="Arial" panose="020B0604020202020204" pitchFamily="34" charset="0"/>
              <a:buChar char="•"/>
            </a:pPr>
            <a:r>
              <a:rPr lang="en-US" sz="1800" dirty="0"/>
              <a:t>Driving on slippery roadways increases your total stopping distance.  </a:t>
            </a:r>
          </a:p>
          <a:p>
            <a:pPr marL="285750" indent="-285750">
              <a:buFont typeface="Arial" panose="020B0604020202020204" pitchFamily="34" charset="0"/>
              <a:buChar char="•"/>
            </a:pPr>
            <a:r>
              <a:rPr lang="en-US" sz="1800" dirty="0"/>
              <a:t>Reduce speed and increase your following distance.</a:t>
            </a:r>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pic>
        <p:nvPicPr>
          <p:cNvPr id="5" name="Picture 4">
            <a:extLst>
              <a:ext uri="{FF2B5EF4-FFF2-40B4-BE49-F238E27FC236}">
                <a16:creationId xmlns:a16="http://schemas.microsoft.com/office/drawing/2014/main" id="{9C5F1651-EB2B-4287-BCCD-A6FB22ED5605}"/>
              </a:ext>
            </a:extLst>
          </p:cNvPr>
          <p:cNvPicPr>
            <a:picLocks noChangeAspect="1"/>
          </p:cNvPicPr>
          <p:nvPr/>
        </p:nvPicPr>
        <p:blipFill>
          <a:blip r:embed="rId3"/>
          <a:stretch>
            <a:fillRect/>
          </a:stretch>
        </p:blipFill>
        <p:spPr>
          <a:xfrm>
            <a:off x="7010400" y="2438400"/>
            <a:ext cx="4876800" cy="2438400"/>
          </a:xfrm>
          <a:prstGeom prst="rect">
            <a:avLst/>
          </a:prstGeom>
        </p:spPr>
      </p:pic>
      <p:sp>
        <p:nvSpPr>
          <p:cNvPr id="6" name="Text Placeholder 2">
            <a:extLst>
              <a:ext uri="{FF2B5EF4-FFF2-40B4-BE49-F238E27FC236}">
                <a16:creationId xmlns:a16="http://schemas.microsoft.com/office/drawing/2014/main" id="{DD25DD88-8E56-4428-A6C9-B1AAF345A836}"/>
              </a:ext>
            </a:extLst>
          </p:cNvPr>
          <p:cNvSpPr txBox="1">
            <a:spLocks/>
          </p:cNvSpPr>
          <p:nvPr/>
        </p:nvSpPr>
        <p:spPr>
          <a:xfrm>
            <a:off x="647700" y="3686908"/>
            <a:ext cx="6096000" cy="3046988"/>
          </a:xfrm>
          <a:prstGeom prst="rect">
            <a:avLst/>
          </a:prstGeom>
        </p:spPr>
        <p:txBody>
          <a:bodyPr wrap="square" lIns="0" tIns="0" rIns="0" bIns="0">
            <a:spAutoFit/>
          </a:bodyPr>
          <a:lstStyle>
            <a:lvl1pPr marL="0" eaLnBrk="1" hangingPunct="1">
              <a:defRPr sz="2400" b="0" i="0">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b="1" kern="0" dirty="0">
                <a:solidFill>
                  <a:sysClr val="windowText" lastClr="000000"/>
                </a:solidFill>
              </a:rPr>
              <a:t>Hydroplaning</a:t>
            </a:r>
          </a:p>
          <a:p>
            <a:pPr marL="285750" indent="-285750">
              <a:buFont typeface="Arial" panose="020B0604020202020204" pitchFamily="34" charset="0"/>
              <a:buChar char="•"/>
            </a:pPr>
            <a:r>
              <a:rPr lang="en-US" sz="1800" kern="0" dirty="0">
                <a:solidFill>
                  <a:sysClr val="windowText" lastClr="000000"/>
                </a:solidFill>
              </a:rPr>
              <a:t>Hydroplaning can happen at speeds as low as 30 miles per hour.</a:t>
            </a:r>
          </a:p>
          <a:p>
            <a:pPr marL="285750" indent="-285750">
              <a:buFont typeface="Arial" panose="020B0604020202020204" pitchFamily="34" charset="0"/>
              <a:buChar char="•"/>
            </a:pPr>
            <a:r>
              <a:rPr lang="en-US" sz="1800" kern="0" dirty="0">
                <a:solidFill>
                  <a:sysClr val="windowText" lastClr="000000"/>
                </a:solidFill>
              </a:rPr>
              <a:t>Reduce speed and avoid braking suddenly in hydroplaning situations.</a:t>
            </a:r>
          </a:p>
          <a:p>
            <a:pPr marL="285750" indent="-285750">
              <a:buFont typeface="Arial" panose="020B0604020202020204" pitchFamily="34" charset="0"/>
              <a:buChar char="•"/>
            </a:pPr>
            <a:r>
              <a:rPr lang="en-US" sz="1800" kern="0" dirty="0">
                <a:solidFill>
                  <a:sysClr val="windowText" lastClr="000000"/>
                </a:solidFill>
              </a:rPr>
              <a:t>Properly inflated tires with adequate tread depth will help you avoid hydroplaning situations.</a:t>
            </a:r>
          </a:p>
          <a:p>
            <a:pPr marL="285750" indent="-285750">
              <a:buFont typeface="Arial" panose="020B0604020202020204" pitchFamily="34" charset="0"/>
              <a:buChar char="•"/>
            </a:pPr>
            <a:r>
              <a:rPr lang="en-US" sz="1800" kern="0" dirty="0">
                <a:solidFill>
                  <a:sysClr val="windowText" lastClr="000000"/>
                </a:solidFill>
              </a:rPr>
              <a:t>If hydroplaning, reduce speed by covering the brake (but not braking) to allow the vehicle to regain contact with the road surface.</a:t>
            </a:r>
          </a:p>
          <a:p>
            <a:pPr marL="285750" indent="-285750">
              <a:buFont typeface="Arial" panose="020B0604020202020204" pitchFamily="34" charset="0"/>
              <a:buChar char="•"/>
            </a:pPr>
            <a:r>
              <a:rPr lang="en-US" sz="1800" kern="0" dirty="0">
                <a:solidFill>
                  <a:sysClr val="windowText" lastClr="000000"/>
                </a:solidFill>
              </a:rPr>
              <a:t>Avoid using cruise control in hydroplaning conditions.</a:t>
            </a:r>
          </a:p>
        </p:txBody>
      </p:sp>
    </p:spTree>
    <p:extLst>
      <p:ext uri="{BB962C8B-B14F-4D97-AF65-F5344CB8AC3E}">
        <p14:creationId xmlns:p14="http://schemas.microsoft.com/office/powerpoint/2010/main" val="44474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609600" y="701516"/>
            <a:ext cx="10972800" cy="8224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09600" y="1720746"/>
            <a:ext cx="4572000" cy="2546454"/>
          </a:xfrm>
        </p:spPr>
        <p:txBody>
          <a:bodyPr/>
          <a:lstStyle/>
          <a:p>
            <a:r>
              <a:rPr lang="en-US" sz="1800" b="1" dirty="0"/>
              <a:t>Handling Roundabouts and Traffic Circles Safely</a:t>
            </a:r>
          </a:p>
          <a:p>
            <a:pPr marL="285750" indent="-285750">
              <a:buFont typeface="Arial" panose="020B0604020202020204" pitchFamily="34" charset="0"/>
              <a:buChar char="•"/>
            </a:pPr>
            <a:r>
              <a:rPr lang="en-US" sz="1800" dirty="0"/>
              <a:t>Yield to vehicles already in the traffic circle.</a:t>
            </a:r>
          </a:p>
          <a:p>
            <a:pPr marL="285750" indent="-285750">
              <a:buFont typeface="Arial" panose="020B0604020202020204" pitchFamily="34" charset="0"/>
              <a:buChar char="•"/>
            </a:pPr>
            <a:r>
              <a:rPr lang="en-US" sz="1800" dirty="0"/>
              <a:t>Determine exit point ahead of time.</a:t>
            </a:r>
          </a:p>
          <a:p>
            <a:pPr marL="285750" indent="-285750">
              <a:buFont typeface="Arial" panose="020B0604020202020204" pitchFamily="34" charset="0"/>
              <a:buChar char="•"/>
            </a:pPr>
            <a:r>
              <a:rPr lang="en-US" sz="1800" dirty="0"/>
              <a:t>Stop behind the stop line and crosswalk if waiting to enter.</a:t>
            </a:r>
          </a:p>
          <a:p>
            <a:pPr marL="285750" indent="-285750">
              <a:buFont typeface="Arial" panose="020B0604020202020204" pitchFamily="34" charset="0"/>
              <a:buChar char="•"/>
            </a:pPr>
            <a:r>
              <a:rPr lang="en-US" sz="1800" dirty="0"/>
              <a:t>Once in the traffic circle, scan all around your van for other vehicles.  Other drivers might change lanes unpredictable.</a:t>
            </a:r>
          </a:p>
          <a:p>
            <a:endParaRPr lang="en-US" sz="1800" dirty="0"/>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pic>
        <p:nvPicPr>
          <p:cNvPr id="6" name="Picture 5">
            <a:extLst>
              <a:ext uri="{FF2B5EF4-FFF2-40B4-BE49-F238E27FC236}">
                <a16:creationId xmlns:a16="http://schemas.microsoft.com/office/drawing/2014/main" id="{E8ACE5FA-DEE7-4263-BBC7-FAC75C8AC283}"/>
              </a:ext>
            </a:extLst>
          </p:cNvPr>
          <p:cNvPicPr>
            <a:picLocks noChangeAspect="1"/>
          </p:cNvPicPr>
          <p:nvPr/>
        </p:nvPicPr>
        <p:blipFill>
          <a:blip r:embed="rId3"/>
          <a:stretch>
            <a:fillRect/>
          </a:stretch>
        </p:blipFill>
        <p:spPr>
          <a:xfrm>
            <a:off x="5715000" y="1866900"/>
            <a:ext cx="5578929" cy="3124200"/>
          </a:xfrm>
          <a:prstGeom prst="rect">
            <a:avLst/>
          </a:prstGeom>
        </p:spPr>
      </p:pic>
    </p:spTree>
    <p:extLst>
      <p:ext uri="{BB962C8B-B14F-4D97-AF65-F5344CB8AC3E}">
        <p14:creationId xmlns:p14="http://schemas.microsoft.com/office/powerpoint/2010/main" val="4118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609600" y="701516"/>
            <a:ext cx="10972800" cy="7462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09600" y="1720746"/>
            <a:ext cx="3733800" cy="3994254"/>
          </a:xfrm>
        </p:spPr>
        <p:txBody>
          <a:bodyPr/>
          <a:lstStyle/>
          <a:p>
            <a:r>
              <a:rPr lang="en-US" sz="1800" b="1" dirty="0"/>
              <a:t>Collison Reporting Procedures</a:t>
            </a:r>
          </a:p>
          <a:p>
            <a:endParaRPr lang="en-US" sz="1800" b="1" dirty="0"/>
          </a:p>
          <a:p>
            <a:pPr marL="285750" indent="-285750">
              <a:buFont typeface="Arial" panose="020B0604020202020204" pitchFamily="34" charset="0"/>
              <a:buChar char="•"/>
            </a:pPr>
            <a:r>
              <a:rPr lang="en-US" sz="1800" b="1" dirty="0"/>
              <a:t>What should you do if you are involved in collision?</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What should you do when approaching a collision?</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What should you do if you are the first vehicle to arrive at a collision site?</a:t>
            </a:r>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pic>
        <p:nvPicPr>
          <p:cNvPr id="6" name="Picture 5" descr="A picture containing grass, outdoor, tree, telescope&#10;&#10;Description automatically generated">
            <a:extLst>
              <a:ext uri="{FF2B5EF4-FFF2-40B4-BE49-F238E27FC236}">
                <a16:creationId xmlns:a16="http://schemas.microsoft.com/office/drawing/2014/main" id="{0269BFB4-5FFA-487A-8FED-2C4E48C3F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669156"/>
            <a:ext cx="3486150" cy="4648200"/>
          </a:xfrm>
          <a:prstGeom prst="rect">
            <a:avLst/>
          </a:prstGeom>
        </p:spPr>
      </p:pic>
    </p:spTree>
    <p:extLst>
      <p:ext uri="{BB962C8B-B14F-4D97-AF65-F5344CB8AC3E}">
        <p14:creationId xmlns:p14="http://schemas.microsoft.com/office/powerpoint/2010/main" val="1605745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C822-019B-4B19-AEF6-B16E808785D4}"/>
              </a:ext>
            </a:extLst>
          </p:cNvPr>
          <p:cNvSpPr>
            <a:spLocks noGrp="1"/>
          </p:cNvSpPr>
          <p:nvPr>
            <p:ph type="title"/>
          </p:nvPr>
        </p:nvSpPr>
        <p:spPr>
          <a:xfrm>
            <a:off x="609600" y="701516"/>
            <a:ext cx="11125200" cy="746284"/>
          </a:xfrm>
        </p:spPr>
        <p:txBody>
          <a:bodyPr/>
          <a:lstStyle/>
          <a:p>
            <a:r>
              <a:rPr lang="en-US" dirty="0"/>
              <a:t>Special Considerations (Part Two)</a:t>
            </a:r>
          </a:p>
        </p:txBody>
      </p:sp>
      <p:sp>
        <p:nvSpPr>
          <p:cNvPr id="3" name="Text Placeholder 2">
            <a:extLst>
              <a:ext uri="{FF2B5EF4-FFF2-40B4-BE49-F238E27FC236}">
                <a16:creationId xmlns:a16="http://schemas.microsoft.com/office/drawing/2014/main" id="{F0A0AF24-8B34-4762-A858-4F8D4C8E050C}"/>
              </a:ext>
            </a:extLst>
          </p:cNvPr>
          <p:cNvSpPr>
            <a:spLocks noGrp="1"/>
          </p:cNvSpPr>
          <p:nvPr>
            <p:ph type="body" idx="1"/>
          </p:nvPr>
        </p:nvSpPr>
        <p:spPr>
          <a:xfrm>
            <a:off x="609600" y="1720746"/>
            <a:ext cx="10820400" cy="276999"/>
          </a:xfrm>
        </p:spPr>
        <p:txBody>
          <a:bodyPr/>
          <a:lstStyle/>
          <a:p>
            <a:r>
              <a:rPr lang="en-US" sz="1800" b="1" dirty="0"/>
              <a:t>What sign is red and white and has this shape?</a:t>
            </a:r>
          </a:p>
        </p:txBody>
      </p:sp>
      <p:sp>
        <p:nvSpPr>
          <p:cNvPr id="4" name="Text Placeholder 3">
            <a:extLst>
              <a:ext uri="{FF2B5EF4-FFF2-40B4-BE49-F238E27FC236}">
                <a16:creationId xmlns:a16="http://schemas.microsoft.com/office/drawing/2014/main" id="{459F2F65-293E-4684-8CEE-D91174F9D632}"/>
              </a:ext>
            </a:extLst>
          </p:cNvPr>
          <p:cNvSpPr>
            <a:spLocks noGrp="1"/>
          </p:cNvSpPr>
          <p:nvPr>
            <p:ph type="body" sz="quarter" idx="10"/>
          </p:nvPr>
        </p:nvSpPr>
        <p:spPr>
          <a:xfrm>
            <a:off x="609600" y="203161"/>
            <a:ext cx="1295400" cy="276999"/>
          </a:xfrm>
        </p:spPr>
        <p:txBody>
          <a:bodyPr/>
          <a:lstStyle/>
          <a:p>
            <a:r>
              <a:rPr lang="en-US" dirty="0"/>
              <a:t>Session 5</a:t>
            </a:r>
          </a:p>
        </p:txBody>
      </p:sp>
      <p:pic>
        <p:nvPicPr>
          <p:cNvPr id="5" name="Picture 4">
            <a:extLst>
              <a:ext uri="{FF2B5EF4-FFF2-40B4-BE49-F238E27FC236}">
                <a16:creationId xmlns:a16="http://schemas.microsoft.com/office/drawing/2014/main" id="{CDCEECD2-4006-41FE-BFCD-23CEB40DF6D2}"/>
              </a:ext>
            </a:extLst>
          </p:cNvPr>
          <p:cNvPicPr>
            <a:picLocks noChangeAspect="1"/>
          </p:cNvPicPr>
          <p:nvPr/>
        </p:nvPicPr>
        <p:blipFill>
          <a:blip r:embed="rId3"/>
          <a:stretch>
            <a:fillRect/>
          </a:stretch>
        </p:blipFill>
        <p:spPr>
          <a:xfrm>
            <a:off x="1981200" y="3124200"/>
            <a:ext cx="2286000" cy="2000250"/>
          </a:xfrm>
          <a:prstGeom prst="rect">
            <a:avLst/>
          </a:prstGeom>
        </p:spPr>
      </p:pic>
      <p:pic>
        <p:nvPicPr>
          <p:cNvPr id="6" name="Picture 5">
            <a:extLst>
              <a:ext uri="{FF2B5EF4-FFF2-40B4-BE49-F238E27FC236}">
                <a16:creationId xmlns:a16="http://schemas.microsoft.com/office/drawing/2014/main" id="{F6B37AB4-BBD1-4156-AC69-2155DBF17958}"/>
              </a:ext>
            </a:extLst>
          </p:cNvPr>
          <p:cNvPicPr>
            <a:picLocks noChangeAspect="1"/>
          </p:cNvPicPr>
          <p:nvPr/>
        </p:nvPicPr>
        <p:blipFill>
          <a:blip r:embed="rId4"/>
          <a:stretch>
            <a:fillRect/>
          </a:stretch>
        </p:blipFill>
        <p:spPr>
          <a:xfrm>
            <a:off x="6096000" y="3143250"/>
            <a:ext cx="2305050" cy="1981200"/>
          </a:xfrm>
          <a:prstGeom prst="rect">
            <a:avLst/>
          </a:prstGeom>
        </p:spPr>
      </p:pic>
    </p:spTree>
    <p:extLst>
      <p:ext uri="{BB962C8B-B14F-4D97-AF65-F5344CB8AC3E}">
        <p14:creationId xmlns:p14="http://schemas.microsoft.com/office/powerpoint/2010/main" val="119140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1" y="2295292"/>
            <a:ext cx="4884174" cy="1846659"/>
          </a:xfrm>
        </p:spPr>
        <p:txBody>
          <a:bodyPr/>
          <a:lstStyle/>
          <a:p>
            <a:r>
              <a:rPr lang="en-US" dirty="0"/>
              <a:t>Distracted Driving</a:t>
            </a:r>
          </a:p>
        </p:txBody>
      </p:sp>
      <p:sp>
        <p:nvSpPr>
          <p:cNvPr id="5" name="Text Placeholder 4"/>
          <p:cNvSpPr>
            <a:spLocks noGrp="1"/>
          </p:cNvSpPr>
          <p:nvPr>
            <p:ph type="body" sz="quarter" idx="11"/>
          </p:nvPr>
        </p:nvSpPr>
        <p:spPr/>
        <p:txBody>
          <a:bodyPr/>
          <a:lstStyle/>
          <a:p>
            <a:endParaRPr lang="en-US"/>
          </a:p>
        </p:txBody>
      </p:sp>
      <p:pic>
        <p:nvPicPr>
          <p:cNvPr id="6" name="Picture Placeholder 5"/>
          <p:cNvPicPr>
            <a:picLocks noGrp="1" noChangeAspect="1"/>
          </p:cNvPicPr>
          <p:nvPr>
            <p:ph type="pic" sz="quarter" idx="10"/>
          </p:nvPr>
        </p:nvPicPr>
        <p:blipFill>
          <a:blip r:embed="rId3"/>
          <a:srcRect l="15845" r="15845"/>
          <a:stretch>
            <a:fillRect/>
          </a:stretch>
        </p:blipFill>
        <p:spPr>
          <a:prstGeom prst="rect">
            <a:avLst/>
          </a:prstGeom>
        </p:spPr>
      </p:pic>
    </p:spTree>
    <p:extLst>
      <p:ext uri="{BB962C8B-B14F-4D97-AF65-F5344CB8AC3E}">
        <p14:creationId xmlns:p14="http://schemas.microsoft.com/office/powerpoint/2010/main" val="2608649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0882" y="996718"/>
            <a:ext cx="5386191" cy="461665"/>
          </a:xfrm>
          <a:prstGeom prst="rect">
            <a:avLst/>
          </a:prstGeom>
          <a:noFill/>
        </p:spPr>
        <p:txBody>
          <a:bodyPr wrap="square" rtlCol="0">
            <a:spAutoFit/>
          </a:bodyPr>
          <a:lstStyle/>
          <a:p>
            <a:r>
              <a:rPr lang="en-US" sz="2400" b="1" dirty="0"/>
              <a:t>It’s the Other Driver I’m Worried About</a:t>
            </a:r>
          </a:p>
        </p:txBody>
      </p:sp>
      <p:sp>
        <p:nvSpPr>
          <p:cNvPr id="3" name="Rectangle 2"/>
          <p:cNvSpPr/>
          <p:nvPr/>
        </p:nvSpPr>
        <p:spPr>
          <a:xfrm>
            <a:off x="501042" y="1479793"/>
            <a:ext cx="3820437" cy="5078313"/>
          </a:xfrm>
          <a:prstGeom prst="rect">
            <a:avLst/>
          </a:prstGeom>
        </p:spPr>
        <p:txBody>
          <a:bodyPr wrap="square">
            <a:spAutoFit/>
          </a:bodyPr>
          <a:lstStyle/>
          <a:p>
            <a:pPr>
              <a:defRPr/>
            </a:pPr>
            <a:r>
              <a:rPr lang="en-US" b="1" dirty="0"/>
              <a:t>Drivers surveyed admitted to the following:</a:t>
            </a:r>
          </a:p>
          <a:p>
            <a:pPr>
              <a:defRPr/>
            </a:pPr>
            <a:endParaRPr lang="en-US" b="1" dirty="0"/>
          </a:p>
          <a:p>
            <a:pPr>
              <a:buFont typeface="Arial" pitchFamily="34" charset="0"/>
              <a:buChar char="•"/>
              <a:defRPr/>
            </a:pPr>
            <a:r>
              <a:rPr lang="en-US" dirty="0"/>
              <a:t>30% ran yellow / red lights</a:t>
            </a:r>
          </a:p>
          <a:p>
            <a:pPr>
              <a:buFont typeface="Arial" pitchFamily="34" charset="0"/>
              <a:buChar char="•"/>
              <a:defRPr/>
            </a:pPr>
            <a:endParaRPr lang="en-US" dirty="0"/>
          </a:p>
          <a:p>
            <a:pPr>
              <a:buFont typeface="Arial" pitchFamily="34" charset="0"/>
              <a:buChar char="•"/>
              <a:defRPr/>
            </a:pPr>
            <a:r>
              <a:rPr lang="en-US" dirty="0"/>
              <a:t>26% slowed but did not come to a complete stop at stop signs</a:t>
            </a:r>
          </a:p>
          <a:p>
            <a:pPr>
              <a:buFont typeface="Arial" pitchFamily="34" charset="0"/>
              <a:buChar char="•"/>
              <a:defRPr/>
            </a:pPr>
            <a:endParaRPr lang="en-US" dirty="0"/>
          </a:p>
          <a:p>
            <a:pPr>
              <a:buFont typeface="Arial" pitchFamily="34" charset="0"/>
              <a:buChar char="•"/>
              <a:defRPr/>
            </a:pPr>
            <a:r>
              <a:rPr lang="en-US" dirty="0"/>
              <a:t>23% drove 10 mph over hwy speed limit</a:t>
            </a:r>
          </a:p>
          <a:p>
            <a:pPr>
              <a:buFont typeface="Arial" pitchFamily="34" charset="0"/>
              <a:buChar char="•"/>
              <a:defRPr/>
            </a:pPr>
            <a:endParaRPr lang="en-US" dirty="0"/>
          </a:p>
          <a:p>
            <a:pPr>
              <a:buFont typeface="Arial" pitchFamily="34" charset="0"/>
              <a:buChar char="•"/>
              <a:defRPr/>
            </a:pPr>
            <a:r>
              <a:rPr lang="en-US" dirty="0"/>
              <a:t>22% drove 10 mph faster than flow of traffic</a:t>
            </a:r>
          </a:p>
          <a:p>
            <a:pPr>
              <a:buFont typeface="Arial" pitchFamily="34" charset="0"/>
              <a:buChar char="•"/>
              <a:defRPr/>
            </a:pPr>
            <a:endParaRPr lang="en-US" dirty="0"/>
          </a:p>
          <a:p>
            <a:pPr>
              <a:buFont typeface="Arial" pitchFamily="34" charset="0"/>
              <a:buChar char="•"/>
              <a:defRPr/>
            </a:pPr>
            <a:r>
              <a:rPr lang="en-US" dirty="0"/>
              <a:t>8% drove when affected by alcohol </a:t>
            </a:r>
          </a:p>
          <a:p>
            <a:pPr>
              <a:buFont typeface="Arial" pitchFamily="34" charset="0"/>
              <a:buChar char="•"/>
              <a:defRPr/>
            </a:pPr>
            <a:endParaRPr lang="en-US" dirty="0"/>
          </a:p>
          <a:p>
            <a:pPr>
              <a:buFont typeface="Arial" pitchFamily="34" charset="0"/>
              <a:buChar char="•"/>
              <a:defRPr/>
            </a:pPr>
            <a:r>
              <a:rPr lang="en-US" dirty="0"/>
              <a:t>80% of drivers admit to blatantly hazardous behavior while driving</a:t>
            </a:r>
          </a:p>
        </p:txBody>
      </p:sp>
      <p:pic>
        <p:nvPicPr>
          <p:cNvPr id="4" name="BqBBVHzHV0c"/>
          <p:cNvPicPr>
            <a:picLocks noRot="1" noChangeAspect="1"/>
          </p:cNvPicPr>
          <p:nvPr>
            <a:videoFile r:link="rId1"/>
          </p:nvPr>
        </p:nvPicPr>
        <p:blipFill>
          <a:blip r:embed="rId4"/>
          <a:stretch>
            <a:fillRect/>
          </a:stretch>
        </p:blipFill>
        <p:spPr>
          <a:xfrm>
            <a:off x="4487102" y="1728592"/>
            <a:ext cx="7526752" cy="4233798"/>
          </a:xfrm>
          <a:prstGeom prst="rect">
            <a:avLst/>
          </a:prstGeom>
        </p:spPr>
      </p:pic>
    </p:spTree>
    <p:extLst>
      <p:ext uri="{BB962C8B-B14F-4D97-AF65-F5344CB8AC3E}">
        <p14:creationId xmlns:p14="http://schemas.microsoft.com/office/powerpoint/2010/main" val="111464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5347-A52F-451F-B7FF-F359F407D5EB}"/>
              </a:ext>
            </a:extLst>
          </p:cNvPr>
          <p:cNvSpPr>
            <a:spLocks noGrp="1"/>
          </p:cNvSpPr>
          <p:nvPr>
            <p:ph type="title"/>
          </p:nvPr>
        </p:nvSpPr>
        <p:spPr>
          <a:xfrm>
            <a:off x="609600" y="304800"/>
            <a:ext cx="2971800" cy="2514600"/>
          </a:xfrm>
        </p:spPr>
        <p:txBody>
          <a:bodyPr/>
          <a:lstStyle/>
          <a:p>
            <a:r>
              <a:rPr lang="en-US" dirty="0"/>
              <a:t>Centers For Disease Control</a:t>
            </a:r>
          </a:p>
        </p:txBody>
      </p:sp>
      <p:graphicFrame>
        <p:nvGraphicFramePr>
          <p:cNvPr id="5" name="Object 4">
            <a:extLst>
              <a:ext uri="{FF2B5EF4-FFF2-40B4-BE49-F238E27FC236}">
                <a16:creationId xmlns:a16="http://schemas.microsoft.com/office/drawing/2014/main" id="{A9FF5313-8B1C-4B93-9FFD-E3E3F0E66276}"/>
              </a:ext>
            </a:extLst>
          </p:cNvPr>
          <p:cNvGraphicFramePr>
            <a:graphicFrameLocks noChangeAspect="1"/>
          </p:cNvGraphicFramePr>
          <p:nvPr>
            <p:extLst>
              <p:ext uri="{D42A27DB-BD31-4B8C-83A1-F6EECF244321}">
                <p14:modId xmlns:p14="http://schemas.microsoft.com/office/powerpoint/2010/main" val="532615272"/>
              </p:ext>
            </p:extLst>
          </p:nvPr>
        </p:nvGraphicFramePr>
        <p:xfrm>
          <a:off x="5181600" y="311331"/>
          <a:ext cx="4876800" cy="6311153"/>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bat.Document.DC">
                  <p:embed/>
                </p:oleObj>
              </mc:Choice>
              <mc:Fallback>
                <p:oleObj name="Acrobat Document" r:id="rId3" imgW="3886052" imgH="5029200" progId="Acrobat.Document.DC">
                  <p:embed/>
                  <p:pic>
                    <p:nvPicPr>
                      <p:cNvPr id="0" name=""/>
                      <p:cNvPicPr/>
                      <p:nvPr/>
                    </p:nvPicPr>
                    <p:blipFill>
                      <a:blip r:embed="rId4"/>
                      <a:stretch>
                        <a:fillRect/>
                      </a:stretch>
                    </p:blipFill>
                    <p:spPr>
                      <a:xfrm>
                        <a:off x="5181600" y="311331"/>
                        <a:ext cx="4876800" cy="6311153"/>
                      </a:xfrm>
                      <a:prstGeom prst="rect">
                        <a:avLst/>
                      </a:prstGeom>
                    </p:spPr>
                  </p:pic>
                </p:oleObj>
              </mc:Fallback>
            </mc:AlternateContent>
          </a:graphicData>
        </a:graphic>
      </p:graphicFrame>
    </p:spTree>
    <p:extLst>
      <p:ext uri="{BB962C8B-B14F-4D97-AF65-F5344CB8AC3E}">
        <p14:creationId xmlns:p14="http://schemas.microsoft.com/office/powerpoint/2010/main" val="3358897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0089" y="1304693"/>
            <a:ext cx="3992136" cy="461665"/>
          </a:xfrm>
          <a:prstGeom prst="rect">
            <a:avLst/>
          </a:prstGeom>
          <a:noFill/>
        </p:spPr>
        <p:txBody>
          <a:bodyPr wrap="square" rtlCol="0">
            <a:spAutoFit/>
          </a:bodyPr>
          <a:lstStyle/>
          <a:p>
            <a:r>
              <a:rPr lang="en-US" sz="2400" b="1" dirty="0"/>
              <a:t>What is Distracted Driving?</a:t>
            </a:r>
          </a:p>
        </p:txBody>
      </p:sp>
      <p:sp>
        <p:nvSpPr>
          <p:cNvPr id="3" name="TextBox 2"/>
          <p:cNvSpPr txBox="1"/>
          <p:nvPr/>
        </p:nvSpPr>
        <p:spPr>
          <a:xfrm>
            <a:off x="1014761" y="1766358"/>
            <a:ext cx="4560849" cy="3416320"/>
          </a:xfrm>
          <a:prstGeom prst="rect">
            <a:avLst/>
          </a:prstGeom>
          <a:noFill/>
        </p:spPr>
        <p:txBody>
          <a:bodyPr wrap="square" rtlCol="0">
            <a:spAutoFit/>
          </a:bodyPr>
          <a:lstStyle/>
          <a:p>
            <a:r>
              <a:rPr lang="en-US" dirty="0"/>
              <a:t>Activity that diverts attention from driving</a:t>
            </a:r>
          </a:p>
          <a:p>
            <a:endParaRPr lang="en-US" dirty="0"/>
          </a:p>
          <a:p>
            <a:r>
              <a:rPr lang="en-US" b="1" dirty="0"/>
              <a:t>What are some examples of distracted driving?</a:t>
            </a:r>
          </a:p>
          <a:p>
            <a:endParaRPr lang="en-US" dirty="0"/>
          </a:p>
          <a:p>
            <a:pPr marL="285750" indent="-285750">
              <a:buFont typeface="Arial" panose="020B0604020202020204" pitchFamily="34" charset="0"/>
              <a:buChar char="•"/>
            </a:pPr>
            <a:r>
              <a:rPr lang="en-US" dirty="0"/>
              <a:t>Talking or Texting On Your Phone</a:t>
            </a:r>
          </a:p>
          <a:p>
            <a:pPr marL="285750" indent="-285750">
              <a:buFont typeface="Arial" panose="020B0604020202020204" pitchFamily="34" charset="0"/>
              <a:buChar char="•"/>
            </a:pPr>
            <a:r>
              <a:rPr lang="en-US" dirty="0"/>
              <a:t>Eating and Drinking</a:t>
            </a:r>
          </a:p>
          <a:p>
            <a:pPr marL="285750" indent="-285750">
              <a:buFont typeface="Arial" panose="020B0604020202020204" pitchFamily="34" charset="0"/>
              <a:buChar char="•"/>
            </a:pPr>
            <a:r>
              <a:rPr lang="en-US" dirty="0"/>
              <a:t>Talking to Passengers</a:t>
            </a:r>
          </a:p>
          <a:p>
            <a:pPr marL="285750" indent="-285750">
              <a:buFont typeface="Arial" panose="020B0604020202020204" pitchFamily="34" charset="0"/>
              <a:buChar char="•"/>
            </a:pPr>
            <a:r>
              <a:rPr lang="en-US" dirty="0"/>
              <a:t>Fiddling with the Stereo or other Entertainment System</a:t>
            </a:r>
          </a:p>
          <a:p>
            <a:pPr marL="285750" indent="-285750">
              <a:buFont typeface="Arial" panose="020B0604020202020204" pitchFamily="34" charset="0"/>
              <a:buChar char="•"/>
            </a:pPr>
            <a:r>
              <a:rPr lang="en-US" dirty="0"/>
              <a:t>Fiddling with the Navigation System</a:t>
            </a:r>
          </a:p>
          <a:p>
            <a:endParaRPr lang="en-US" dirty="0"/>
          </a:p>
        </p:txBody>
      </p:sp>
      <p:pic>
        <p:nvPicPr>
          <p:cNvPr id="4" name="Picture 3"/>
          <p:cNvPicPr>
            <a:picLocks noChangeAspect="1"/>
          </p:cNvPicPr>
          <p:nvPr/>
        </p:nvPicPr>
        <p:blipFill>
          <a:blip r:embed="rId3"/>
          <a:stretch>
            <a:fillRect/>
          </a:stretch>
        </p:blipFill>
        <p:spPr>
          <a:xfrm>
            <a:off x="6559356" y="1535525"/>
            <a:ext cx="4948427" cy="3292953"/>
          </a:xfrm>
          <a:prstGeom prst="rect">
            <a:avLst/>
          </a:prstGeom>
        </p:spPr>
      </p:pic>
      <p:sp>
        <p:nvSpPr>
          <p:cNvPr id="5" name="TextBox 4"/>
          <p:cNvSpPr txBox="1"/>
          <p:nvPr/>
        </p:nvSpPr>
        <p:spPr>
          <a:xfrm>
            <a:off x="613775" y="5273458"/>
            <a:ext cx="5599135" cy="646331"/>
          </a:xfrm>
          <a:prstGeom prst="rect">
            <a:avLst/>
          </a:prstGeom>
          <a:noFill/>
        </p:spPr>
        <p:txBody>
          <a:bodyPr wrap="square" rtlCol="0">
            <a:spAutoFit/>
          </a:bodyPr>
          <a:lstStyle/>
          <a:p>
            <a:r>
              <a:rPr lang="en-US" dirty="0"/>
              <a:t>I am driving and talking on the phone at the same time.  I am driving distracted but what else am I doing?</a:t>
            </a:r>
          </a:p>
        </p:txBody>
      </p:sp>
    </p:spTree>
    <p:extLst>
      <p:ext uri="{BB962C8B-B14F-4D97-AF65-F5344CB8AC3E}">
        <p14:creationId xmlns:p14="http://schemas.microsoft.com/office/powerpoint/2010/main" val="21563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3696654" cy="830997"/>
          </a:xfrm>
          <a:prstGeom prst="rect">
            <a:avLst/>
          </a:prstGeom>
          <a:noFill/>
        </p:spPr>
        <p:txBody>
          <a:bodyPr wrap="square" rtlCol="0">
            <a:spAutoFit/>
          </a:bodyPr>
          <a:lstStyle/>
          <a:p>
            <a:r>
              <a:rPr lang="en-US" sz="2400" b="1" dirty="0"/>
              <a:t>Three Types of Distraction</a:t>
            </a:r>
          </a:p>
          <a:p>
            <a:endParaRPr lang="en-US" sz="2400" b="1" dirty="0"/>
          </a:p>
        </p:txBody>
      </p:sp>
      <p:sp>
        <p:nvSpPr>
          <p:cNvPr id="4" name="TextBox 3"/>
          <p:cNvSpPr txBox="1"/>
          <p:nvPr/>
        </p:nvSpPr>
        <p:spPr>
          <a:xfrm>
            <a:off x="7315200" y="6553200"/>
            <a:ext cx="3278462" cy="230832"/>
          </a:xfrm>
          <a:prstGeom prst="rect">
            <a:avLst/>
          </a:prstGeom>
          <a:noFill/>
        </p:spPr>
        <p:txBody>
          <a:bodyPr wrap="none" rtlCol="0">
            <a:spAutoFit/>
          </a:bodyPr>
          <a:lstStyle/>
          <a:p>
            <a:r>
              <a:rPr lang="en-US" sz="900" dirty="0"/>
              <a:t>https://www.youtube.com/results?search_query=dart+van+crash</a:t>
            </a:r>
          </a:p>
        </p:txBody>
      </p:sp>
      <p:sp>
        <p:nvSpPr>
          <p:cNvPr id="5" name="TextBox 4"/>
          <p:cNvSpPr txBox="1"/>
          <p:nvPr/>
        </p:nvSpPr>
        <p:spPr>
          <a:xfrm>
            <a:off x="668072" y="1295400"/>
            <a:ext cx="2989528" cy="2677656"/>
          </a:xfrm>
          <a:prstGeom prst="rect">
            <a:avLst/>
          </a:prstGeom>
          <a:noFill/>
        </p:spPr>
        <p:txBody>
          <a:bodyPr wrap="square" rtlCol="0">
            <a:spAutoFit/>
          </a:bodyPr>
          <a:lstStyle/>
          <a:p>
            <a:pPr marL="342900" indent="-342900">
              <a:buFont typeface="Arial" panose="020B0604020202020204" pitchFamily="34" charset="0"/>
              <a:buChar char="•"/>
            </a:pPr>
            <a:r>
              <a:rPr lang="en-US" dirty="0"/>
              <a:t>Visual: taking your eyes off the road.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Manual: taking your hands off the wheel.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Cognitive: taking your mind off driving.</a:t>
            </a:r>
            <a:endParaRPr lang="en-US" baseline="30000" dirty="0"/>
          </a:p>
          <a:p>
            <a:endParaRPr lang="en-US" sz="2400" dirty="0"/>
          </a:p>
        </p:txBody>
      </p:sp>
      <p:pic>
        <p:nvPicPr>
          <p:cNvPr id="6" name="O91fMoEOiv8"/>
          <p:cNvPicPr>
            <a:picLocks noRot="1" noChangeAspect="1"/>
          </p:cNvPicPr>
          <p:nvPr>
            <a:videoFile r:link="rId1"/>
          </p:nvPr>
        </p:nvPicPr>
        <p:blipFill>
          <a:blip r:embed="rId4"/>
          <a:stretch>
            <a:fillRect/>
          </a:stretch>
        </p:blipFill>
        <p:spPr>
          <a:xfrm>
            <a:off x="3733800" y="1198550"/>
            <a:ext cx="8032869" cy="4518489"/>
          </a:xfrm>
          <a:prstGeom prst="rect">
            <a:avLst/>
          </a:prstGeom>
        </p:spPr>
      </p:pic>
    </p:spTree>
    <p:extLst>
      <p:ext uri="{BB962C8B-B14F-4D97-AF65-F5344CB8AC3E}">
        <p14:creationId xmlns:p14="http://schemas.microsoft.com/office/powerpoint/2010/main" val="1366244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52</a:t>
            </a:fld>
            <a:endParaRPr/>
          </a:p>
        </p:txBody>
      </p:sp>
      <p:sp>
        <p:nvSpPr>
          <p:cNvPr id="482" name="Shape 482"/>
          <p:cNvSpPr/>
          <p:nvPr/>
        </p:nvSpPr>
        <p:spPr>
          <a:xfrm>
            <a:off x="1600200" y="1053844"/>
            <a:ext cx="7848600" cy="4370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indent="457200">
              <a:lnSpc>
                <a:spcPct val="80000"/>
              </a:lnSpc>
              <a:defRPr sz="2800" b="1" u="sng" spc="-90">
                <a:latin typeface="Tahoma"/>
                <a:ea typeface="Tahoma"/>
                <a:cs typeface="Tahoma"/>
                <a:sym typeface="Tahoma"/>
              </a:defRPr>
            </a:lvl1pPr>
          </a:lstStyle>
          <a:p>
            <a:r>
              <a:rPr dirty="0"/>
              <a:t>Let’s see what can happen in 5 seconds</a:t>
            </a:r>
          </a:p>
        </p:txBody>
      </p:sp>
      <p:pic>
        <p:nvPicPr>
          <p:cNvPr id="483" name="media1.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98700" y="1905000"/>
            <a:ext cx="7531100" cy="4114800"/>
          </a:xfrm>
          <a:prstGeom prst="rect">
            <a:avLst/>
          </a:prstGeom>
          <a:ln w="12700">
            <a:miter lim="400000"/>
          </a:ln>
          <a:effectLst>
            <a:outerShdw blurRad="50800" dist="177800" dir="2700000" rotWithShape="0">
              <a:srgbClr val="000000">
                <a:alpha val="40000"/>
              </a:srgbClr>
            </a:outerShdw>
          </a:effectLst>
        </p:spPr>
      </p:pic>
      <p:sp>
        <p:nvSpPr>
          <p:cNvPr id="484" name="Shape 484"/>
          <p:cNvSpPr/>
          <p:nvPr/>
        </p:nvSpPr>
        <p:spPr>
          <a:xfrm>
            <a:off x="1981200" y="331379"/>
            <a:ext cx="78486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3200">
                <a:solidFill>
                  <a:schemeClr val="accent1"/>
                </a:solidFill>
                <a:latin typeface="Tahoma"/>
                <a:ea typeface="Tahoma"/>
                <a:cs typeface="Tahoma"/>
                <a:sym typeface="Tahoma"/>
              </a:defRPr>
            </a:lvl1pPr>
          </a:lstStyle>
          <a:p>
            <a:r>
              <a:t>DISTRACTIONS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8" fill="hold"/>
                                        <p:tgtEl>
                                          <p:spTgt spid="48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4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8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53</a:t>
            </a:fld>
            <a:endParaRPr/>
          </a:p>
        </p:txBody>
      </p:sp>
      <p:sp>
        <p:nvSpPr>
          <p:cNvPr id="489" name="Shape 489"/>
          <p:cNvSpPr/>
          <p:nvPr/>
        </p:nvSpPr>
        <p:spPr>
          <a:xfrm>
            <a:off x="1524000" y="920871"/>
            <a:ext cx="7848600" cy="4370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indent="457200">
              <a:lnSpc>
                <a:spcPct val="80000"/>
              </a:lnSpc>
              <a:defRPr sz="2800" b="1" u="sng" spc="-90">
                <a:latin typeface="Tahoma"/>
                <a:ea typeface="Tahoma"/>
                <a:cs typeface="Tahoma"/>
                <a:sym typeface="Tahoma"/>
              </a:defRPr>
            </a:lvl1pPr>
          </a:lstStyle>
          <a:p>
            <a:r>
              <a:rPr dirty="0"/>
              <a:t>Here’s what the driver was doing</a:t>
            </a:r>
          </a:p>
        </p:txBody>
      </p:sp>
      <p:pic>
        <p:nvPicPr>
          <p:cNvPr id="490" name="media2.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133599" y="1752600"/>
            <a:ext cx="7848599" cy="4572000"/>
          </a:xfrm>
          <a:prstGeom prst="rect">
            <a:avLst/>
          </a:prstGeom>
          <a:ln w="12700">
            <a:miter lim="400000"/>
          </a:ln>
        </p:spPr>
      </p:pic>
      <p:sp>
        <p:nvSpPr>
          <p:cNvPr id="491" name="Shape 491"/>
          <p:cNvSpPr/>
          <p:nvPr/>
        </p:nvSpPr>
        <p:spPr>
          <a:xfrm>
            <a:off x="1985211" y="203161"/>
            <a:ext cx="78486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3200">
                <a:solidFill>
                  <a:schemeClr val="accent1"/>
                </a:solidFill>
                <a:latin typeface="Tahoma"/>
                <a:ea typeface="Tahoma"/>
                <a:cs typeface="Tahoma"/>
                <a:sym typeface="Tahoma"/>
              </a:defRPr>
            </a:lvl1pPr>
          </a:lstStyle>
          <a:p>
            <a:r>
              <a:rPr dirty="0"/>
              <a:t>DISTRACTIONS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1" fill="hold"/>
                                        <p:tgtEl>
                                          <p:spTgt spid="49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4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90"/>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title"/>
          </p:nvPr>
        </p:nvSpPr>
        <p:spPr>
          <a:xfrm>
            <a:off x="609600" y="300890"/>
            <a:ext cx="8376920" cy="738664"/>
          </a:xfrm>
          <a:prstGeom prst="rect">
            <a:avLst/>
          </a:prstGeom>
        </p:spPr>
        <p:txBody>
          <a:bodyPr/>
          <a:lstStyle>
            <a:lvl1pPr algn="l" defTabSz="777240">
              <a:defRPr sz="2720">
                <a:latin typeface="Tahoma"/>
                <a:ea typeface="Tahoma"/>
                <a:cs typeface="Tahoma"/>
                <a:sym typeface="Tahoma"/>
              </a:defRPr>
            </a:lvl1pPr>
          </a:lstStyle>
          <a:p>
            <a:r>
              <a:rPr dirty="0"/>
              <a:t>DISTRACTIONS</a:t>
            </a:r>
          </a:p>
        </p:txBody>
      </p:sp>
      <p:sp>
        <p:nvSpPr>
          <p:cNvPr id="432" name="Shape 432"/>
          <p:cNvSpPr>
            <a:spLocks noGrp="1"/>
          </p:cNvSpPr>
          <p:nvPr>
            <p:ph type="body" idx="1"/>
          </p:nvPr>
        </p:nvSpPr>
        <p:spPr>
          <a:xfrm>
            <a:off x="622495" y="914400"/>
            <a:ext cx="4888523" cy="5278368"/>
          </a:xfrm>
          <a:prstGeom prst="rect">
            <a:avLst/>
          </a:prstGeom>
        </p:spPr>
        <p:txBody>
          <a:bodyPr/>
          <a:lstStyle/>
          <a:p>
            <a:pPr>
              <a:spcBef>
                <a:spcPts val="600"/>
              </a:spcBef>
              <a:tabLst>
                <a:tab pos="419100" algn="l"/>
              </a:tabLst>
              <a:defRPr sz="2600" b="1" u="sng" spc="-100">
                <a:solidFill>
                  <a:srgbClr val="000000"/>
                </a:solidFill>
                <a:latin typeface="Tahoma"/>
                <a:ea typeface="Tahoma"/>
                <a:cs typeface="Tahoma"/>
                <a:sym typeface="Tahoma"/>
              </a:defRPr>
            </a:pPr>
            <a:r>
              <a:rPr dirty="0"/>
              <a:t>Company Created Distractions:</a:t>
            </a:r>
            <a:endParaRPr lang="en-US" dirty="0"/>
          </a:p>
          <a:p>
            <a:pPr>
              <a:spcBef>
                <a:spcPts val="600"/>
              </a:spcBef>
              <a:tabLst>
                <a:tab pos="419100" algn="l"/>
              </a:tabLst>
              <a:defRPr sz="2600" b="1" u="sng" spc="-100">
                <a:solidFill>
                  <a:srgbClr val="000000"/>
                </a:solidFill>
                <a:latin typeface="Tahoma"/>
                <a:ea typeface="Tahoma"/>
                <a:cs typeface="Tahoma"/>
                <a:sym typeface="Tahoma"/>
              </a:defRPr>
            </a:pPr>
            <a:endParaRPr dirty="0"/>
          </a:p>
          <a:p>
            <a:pPr marL="457200" indent="-457200">
              <a:buClr>
                <a:srgbClr val="215D77"/>
              </a:buClr>
              <a:buFont typeface="Arial" panose="020B0604020202020204" pitchFamily="34" charset="0"/>
              <a:buChar char="•"/>
              <a:defRPr sz="2600">
                <a:solidFill>
                  <a:srgbClr val="000000"/>
                </a:solidFill>
                <a:latin typeface="Tahoma"/>
                <a:ea typeface="Tahoma"/>
                <a:cs typeface="Tahoma"/>
                <a:sym typeface="Tahoma"/>
              </a:defRPr>
            </a:pPr>
            <a:r>
              <a:rPr dirty="0"/>
              <a:t>Communication radios</a:t>
            </a:r>
            <a:endParaRPr lang="en-US" dirty="0"/>
          </a:p>
          <a:p>
            <a:pPr marL="914400" lvl="1" indent="-457200">
              <a:buClr>
                <a:srgbClr val="215D77"/>
              </a:buClr>
              <a:buFont typeface="Arial" panose="020B0604020202020204" pitchFamily="34" charset="0"/>
              <a:buChar char="•"/>
              <a:defRPr sz="2600">
                <a:solidFill>
                  <a:srgbClr val="000000"/>
                </a:solidFill>
                <a:latin typeface="Tahoma"/>
                <a:ea typeface="Tahoma"/>
                <a:cs typeface="Tahoma"/>
                <a:sym typeface="Tahoma"/>
              </a:defRPr>
            </a:pPr>
            <a:r>
              <a:rPr dirty="0"/>
              <a:t>Does your company require you to respond to dispatch while you are driving ?</a:t>
            </a:r>
            <a:endParaRPr sz="1600" dirty="0"/>
          </a:p>
          <a:p>
            <a:pPr marL="457200" indent="-457200">
              <a:buClr>
                <a:srgbClr val="215D77"/>
              </a:buClr>
              <a:buFont typeface="Arial" panose="020B0604020202020204" pitchFamily="34" charset="0"/>
              <a:buChar char="•"/>
              <a:defRPr sz="2600">
                <a:solidFill>
                  <a:srgbClr val="000000"/>
                </a:solidFill>
                <a:latin typeface="Tahoma"/>
                <a:ea typeface="Tahoma"/>
                <a:cs typeface="Tahoma"/>
                <a:sym typeface="Tahoma"/>
              </a:defRPr>
            </a:pPr>
            <a:r>
              <a:rPr dirty="0"/>
              <a:t>Cell phones, if your company uses them in place of standard communications equipment.</a:t>
            </a:r>
          </a:p>
          <a:p>
            <a:pPr marL="457200" indent="-457200">
              <a:buClr>
                <a:srgbClr val="215D77"/>
              </a:buClr>
              <a:buFont typeface="Arial" panose="020B0604020202020204" pitchFamily="34" charset="0"/>
              <a:buChar char="•"/>
              <a:defRPr sz="2600">
                <a:solidFill>
                  <a:srgbClr val="000000"/>
                </a:solidFill>
                <a:latin typeface="Tahoma"/>
                <a:ea typeface="Tahoma"/>
                <a:cs typeface="Tahoma"/>
                <a:sym typeface="Tahoma"/>
              </a:defRPr>
            </a:pPr>
            <a:r>
              <a:rPr dirty="0"/>
              <a:t>Fare boxes</a:t>
            </a:r>
          </a:p>
          <a:p>
            <a:pPr marL="457200" indent="-457200">
              <a:buClr>
                <a:srgbClr val="215D77"/>
              </a:buClr>
              <a:buFont typeface="Arial" panose="020B0604020202020204" pitchFamily="34" charset="0"/>
              <a:buChar char="•"/>
              <a:defRPr sz="2600">
                <a:solidFill>
                  <a:srgbClr val="000000"/>
                </a:solidFill>
                <a:latin typeface="Tahoma"/>
                <a:ea typeface="Tahoma"/>
                <a:cs typeface="Tahoma"/>
                <a:sym typeface="Tahoma"/>
              </a:defRPr>
            </a:pPr>
            <a:r>
              <a:rPr dirty="0"/>
              <a:t>Destination signs</a:t>
            </a:r>
          </a:p>
        </p:txBody>
      </p:sp>
      <p:sp>
        <p:nvSpPr>
          <p:cNvPr id="433" name="Shape 433"/>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54</a:t>
            </a:fld>
            <a:endParaRPr/>
          </a:p>
        </p:txBody>
      </p:sp>
      <p:pic>
        <p:nvPicPr>
          <p:cNvPr id="3" name="Picture 2">
            <a:extLst>
              <a:ext uri="{FF2B5EF4-FFF2-40B4-BE49-F238E27FC236}">
                <a16:creationId xmlns:a16="http://schemas.microsoft.com/office/drawing/2014/main" id="{A8160E5E-034E-47A6-BCE6-DB395EE4F95F}"/>
              </a:ext>
            </a:extLst>
          </p:cNvPr>
          <p:cNvPicPr>
            <a:picLocks noChangeAspect="1"/>
          </p:cNvPicPr>
          <p:nvPr/>
        </p:nvPicPr>
        <p:blipFill>
          <a:blip r:embed="rId3"/>
          <a:stretch>
            <a:fillRect/>
          </a:stretch>
        </p:blipFill>
        <p:spPr>
          <a:xfrm>
            <a:off x="6818728" y="1981200"/>
            <a:ext cx="4762500" cy="2667000"/>
          </a:xfrm>
          <a:prstGeom prst="rect">
            <a:avLst/>
          </a:prstGeom>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title"/>
          </p:nvPr>
        </p:nvSpPr>
        <p:spPr>
          <a:prstGeom prst="rect">
            <a:avLst/>
          </a:prstGeom>
        </p:spPr>
        <p:txBody>
          <a:bodyPr/>
          <a:lstStyle>
            <a:lvl1pPr algn="l" defTabSz="777240">
              <a:defRPr sz="2720">
                <a:latin typeface="Tahoma"/>
                <a:ea typeface="Tahoma"/>
                <a:cs typeface="Tahoma"/>
                <a:sym typeface="Tahoma"/>
              </a:defRPr>
            </a:lvl1pPr>
          </a:lstStyle>
          <a:p>
            <a:r>
              <a:t>DISTRACTIONS</a:t>
            </a:r>
          </a:p>
        </p:txBody>
      </p:sp>
      <p:sp>
        <p:nvSpPr>
          <p:cNvPr id="438" name="Shape 438"/>
          <p:cNvSpPr>
            <a:spLocks noGrp="1"/>
          </p:cNvSpPr>
          <p:nvPr>
            <p:ph type="body" idx="1"/>
          </p:nvPr>
        </p:nvSpPr>
        <p:spPr>
          <a:prstGeom prst="rect">
            <a:avLst/>
          </a:prstGeom>
        </p:spPr>
        <p:txBody>
          <a:bodyPr/>
          <a:lstStyle/>
          <a:p>
            <a:pPr>
              <a:spcBef>
                <a:spcPts val="600"/>
              </a:spcBef>
              <a:tabLst>
                <a:tab pos="419100" algn="l"/>
              </a:tabLst>
              <a:defRPr sz="2800" b="1" u="sng" spc="-100">
                <a:solidFill>
                  <a:srgbClr val="000000"/>
                </a:solidFill>
                <a:latin typeface="Tahoma"/>
                <a:ea typeface="Tahoma"/>
                <a:cs typeface="Tahoma"/>
                <a:sym typeface="Tahoma"/>
              </a:defRPr>
            </a:pPr>
            <a:r>
              <a:rPr dirty="0"/>
              <a:t>Distractions Created Outside of Your Vehicle:</a:t>
            </a:r>
          </a:p>
          <a:p>
            <a:pPr>
              <a:spcBef>
                <a:spcPts val="700"/>
              </a:spcBef>
              <a:tabLst>
                <a:tab pos="419100" algn="l"/>
              </a:tabLst>
              <a:defRPr sz="1000">
                <a:solidFill>
                  <a:srgbClr val="000000"/>
                </a:solidFill>
                <a:latin typeface="Tahoma"/>
                <a:ea typeface="Tahoma"/>
                <a:cs typeface="Tahoma"/>
                <a:sym typeface="Tahoma"/>
              </a:defRPr>
            </a:pPr>
            <a:endParaRPr dirty="0"/>
          </a:p>
          <a:p>
            <a:pPr marL="457200" indent="-457200">
              <a:spcBef>
                <a:spcPts val="700"/>
              </a:spcBef>
              <a:buClr>
                <a:srgbClr val="215D77"/>
              </a:buClr>
              <a:buFont typeface="Arial"/>
              <a:buChar char="•"/>
              <a:tabLst>
                <a:tab pos="419100" algn="l"/>
              </a:tabLst>
              <a:defRPr sz="2600">
                <a:solidFill>
                  <a:srgbClr val="000000"/>
                </a:solidFill>
                <a:latin typeface="Tahoma"/>
                <a:ea typeface="Tahoma"/>
                <a:cs typeface="Tahoma"/>
                <a:sym typeface="Tahoma"/>
              </a:defRPr>
            </a:pPr>
            <a:r>
              <a:rPr dirty="0"/>
              <a:t>Operating at high</a:t>
            </a:r>
            <a:r>
              <a:rPr spc="-100" dirty="0"/>
              <a:t> </a:t>
            </a:r>
            <a:r>
              <a:rPr dirty="0"/>
              <a:t>speed</a:t>
            </a:r>
          </a:p>
          <a:p>
            <a:pPr marL="457200" indent="-457200">
              <a:spcBef>
                <a:spcPts val="600"/>
              </a:spcBef>
              <a:buClr>
                <a:srgbClr val="215D77"/>
              </a:buClr>
              <a:buFont typeface="Arial"/>
              <a:buChar char="•"/>
              <a:tabLst>
                <a:tab pos="419100" algn="l"/>
              </a:tabLst>
              <a:defRPr sz="2600" spc="-100">
                <a:solidFill>
                  <a:srgbClr val="000000"/>
                </a:solidFill>
                <a:latin typeface="Tahoma"/>
                <a:ea typeface="Tahoma"/>
                <a:cs typeface="Tahoma"/>
                <a:sym typeface="Tahoma"/>
              </a:defRPr>
            </a:pPr>
            <a:r>
              <a:rPr dirty="0"/>
              <a:t>Calculating speeds and distances</a:t>
            </a:r>
          </a:p>
          <a:p>
            <a:pPr marL="457200" indent="-457200">
              <a:spcBef>
                <a:spcPts val="600"/>
              </a:spcBef>
              <a:buClr>
                <a:srgbClr val="215D77"/>
              </a:buClr>
              <a:buFont typeface="Arial"/>
              <a:buChar char="•"/>
              <a:tabLst>
                <a:tab pos="419100" algn="l"/>
              </a:tabLst>
              <a:defRPr sz="2600" spc="-100">
                <a:solidFill>
                  <a:srgbClr val="000000"/>
                </a:solidFill>
                <a:latin typeface="Tahoma"/>
                <a:ea typeface="Tahoma"/>
                <a:cs typeface="Tahoma"/>
                <a:sym typeface="Tahoma"/>
              </a:defRPr>
            </a:pPr>
            <a:r>
              <a:rPr dirty="0"/>
              <a:t>Responding to other drivers and obstacles</a:t>
            </a:r>
          </a:p>
          <a:p>
            <a:pPr marL="457200" indent="-457200">
              <a:spcBef>
                <a:spcPts val="600"/>
              </a:spcBef>
              <a:buClr>
                <a:srgbClr val="215D77"/>
              </a:buClr>
              <a:buFont typeface="Arial"/>
              <a:buChar char="•"/>
              <a:tabLst>
                <a:tab pos="419100" algn="l"/>
              </a:tabLst>
              <a:defRPr sz="2600" spc="-100">
                <a:solidFill>
                  <a:srgbClr val="000000"/>
                </a:solidFill>
                <a:latin typeface="Tahoma"/>
                <a:ea typeface="Tahoma"/>
                <a:cs typeface="Tahoma"/>
                <a:sym typeface="Tahoma"/>
              </a:defRPr>
            </a:pPr>
            <a:r>
              <a:rPr dirty="0"/>
              <a:t>Pedestrians</a:t>
            </a:r>
          </a:p>
          <a:p>
            <a:pPr marL="457200" indent="-457200">
              <a:spcBef>
                <a:spcPts val="600"/>
              </a:spcBef>
              <a:buClr>
                <a:srgbClr val="215D77"/>
              </a:buClr>
              <a:buFont typeface="Arial"/>
              <a:buChar char="•"/>
              <a:tabLst>
                <a:tab pos="419100" algn="l"/>
              </a:tabLst>
              <a:defRPr sz="2600" spc="-100">
                <a:solidFill>
                  <a:srgbClr val="000000"/>
                </a:solidFill>
                <a:latin typeface="Tahoma"/>
                <a:ea typeface="Tahoma"/>
                <a:cs typeface="Tahoma"/>
                <a:sym typeface="Tahoma"/>
              </a:defRPr>
            </a:pPr>
            <a:r>
              <a:rPr dirty="0"/>
              <a:t>Bicyclists</a:t>
            </a:r>
          </a:p>
          <a:p>
            <a:pPr marL="457200" indent="-457200">
              <a:spcBef>
                <a:spcPts val="600"/>
              </a:spcBef>
              <a:buClr>
                <a:srgbClr val="215D77"/>
              </a:buClr>
              <a:buFont typeface="Arial"/>
              <a:buChar char="•"/>
              <a:tabLst>
                <a:tab pos="419100" algn="l"/>
              </a:tabLst>
              <a:defRPr sz="2600" spc="-100">
                <a:solidFill>
                  <a:srgbClr val="000000"/>
                </a:solidFill>
                <a:latin typeface="Tahoma"/>
                <a:ea typeface="Tahoma"/>
                <a:cs typeface="Tahoma"/>
                <a:sym typeface="Tahoma"/>
              </a:defRPr>
            </a:pPr>
            <a:r>
              <a:rPr dirty="0"/>
              <a:t>Looking for addresses</a:t>
            </a:r>
          </a:p>
        </p:txBody>
      </p:sp>
      <p:sp>
        <p:nvSpPr>
          <p:cNvPr id="439" name="Shape 439"/>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55</a:t>
            </a:fld>
            <a:endParaRPr/>
          </a:p>
        </p:txBody>
      </p:sp>
      <p:pic>
        <p:nvPicPr>
          <p:cNvPr id="3" name="Picture 2">
            <a:extLst>
              <a:ext uri="{FF2B5EF4-FFF2-40B4-BE49-F238E27FC236}">
                <a16:creationId xmlns:a16="http://schemas.microsoft.com/office/drawing/2014/main" id="{4932EFC4-FA47-4D18-B771-44C7FB65AAD2}"/>
              </a:ext>
            </a:extLst>
          </p:cNvPr>
          <p:cNvPicPr>
            <a:picLocks noChangeAspect="1"/>
          </p:cNvPicPr>
          <p:nvPr/>
        </p:nvPicPr>
        <p:blipFill>
          <a:blip r:embed="rId3"/>
          <a:stretch>
            <a:fillRect/>
          </a:stretch>
        </p:blipFill>
        <p:spPr>
          <a:xfrm>
            <a:off x="6890186" y="2438230"/>
            <a:ext cx="4553882" cy="2558703"/>
          </a:xfrm>
          <a:prstGeom prst="rect">
            <a:avLst/>
          </a:prstGeom>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56</a:t>
            </a:fld>
            <a:endParaRPr/>
          </a:p>
        </p:txBody>
      </p:sp>
      <p:sp>
        <p:nvSpPr>
          <p:cNvPr id="470" name="Shape 470"/>
          <p:cNvSpPr/>
          <p:nvPr/>
        </p:nvSpPr>
        <p:spPr>
          <a:xfrm>
            <a:off x="1981200" y="1617926"/>
            <a:ext cx="8077200" cy="446019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indent="12700">
              <a:tabLst>
                <a:tab pos="419100" algn="l"/>
              </a:tabLst>
              <a:defRPr sz="2800" b="1" u="sng">
                <a:latin typeface="Tahoma"/>
                <a:ea typeface="Tahoma"/>
                <a:cs typeface="Tahoma"/>
                <a:sym typeface="Tahoma"/>
              </a:defRPr>
            </a:pPr>
            <a:r>
              <a:rPr sz="2800"/>
              <a:t>Now, take one hand off of the wheel to:</a:t>
            </a:r>
            <a:endParaRPr sz="2400"/>
          </a:p>
          <a:p>
            <a:pPr indent="12700">
              <a:tabLst>
                <a:tab pos="419100" algn="l"/>
              </a:tabLst>
              <a:defRPr sz="2400">
                <a:latin typeface="Tahoma"/>
                <a:ea typeface="Tahoma"/>
                <a:cs typeface="Tahoma"/>
                <a:sym typeface="Tahoma"/>
              </a:defRPr>
            </a:pPr>
            <a:endParaRPr sz="2400"/>
          </a:p>
          <a:p>
            <a:pPr marL="298450" indent="-285750">
              <a:buClr>
                <a:srgbClr val="215D77"/>
              </a:buClr>
              <a:buSzPct val="100000"/>
              <a:buFont typeface="Arial"/>
              <a:buChar char="•"/>
              <a:tabLst>
                <a:tab pos="419100" algn="l"/>
              </a:tabLst>
              <a:defRPr sz="2600">
                <a:latin typeface="Tahoma"/>
                <a:ea typeface="Tahoma"/>
                <a:cs typeface="Tahoma"/>
                <a:sym typeface="Tahoma"/>
              </a:defRPr>
            </a:pPr>
            <a:r>
              <a:rPr sz="2600"/>
              <a:t>Use the two-way radio, </a:t>
            </a:r>
            <a:r>
              <a:rPr sz="2600" spc="-5"/>
              <a:t>cell phone</a:t>
            </a:r>
            <a:r>
              <a:rPr sz="2600" spc="-60"/>
              <a:t> </a:t>
            </a:r>
            <a:r>
              <a:rPr sz="2600"/>
              <a:t>or other on-board equipment</a:t>
            </a:r>
          </a:p>
          <a:p>
            <a:pPr marL="298450" indent="-285750">
              <a:spcBef>
                <a:spcPts val="700"/>
              </a:spcBef>
              <a:buClr>
                <a:srgbClr val="215D77"/>
              </a:buClr>
              <a:buSzPct val="100000"/>
              <a:buFont typeface="Arial"/>
              <a:buChar char="•"/>
              <a:tabLst>
                <a:tab pos="419100" algn="l"/>
              </a:tabLst>
              <a:defRPr sz="2600" spc="-40">
                <a:latin typeface="Tahoma"/>
                <a:ea typeface="Tahoma"/>
                <a:cs typeface="Tahoma"/>
                <a:sym typeface="Tahoma"/>
              </a:defRPr>
            </a:pPr>
            <a:r>
              <a:rPr sz="2600"/>
              <a:t>Adjust the mirror, seat or </a:t>
            </a:r>
            <a:r>
              <a:rPr sz="2600" spc="-5"/>
              <a:t>climate </a:t>
            </a:r>
            <a:r>
              <a:rPr sz="2600" spc="-10"/>
              <a:t>control</a:t>
            </a:r>
          </a:p>
          <a:p>
            <a:pPr marL="298450" indent="-285750">
              <a:spcBef>
                <a:spcPts val="600"/>
              </a:spcBef>
              <a:buClr>
                <a:srgbClr val="215D77"/>
              </a:buClr>
              <a:buSzPct val="100000"/>
              <a:buFont typeface="Arial"/>
              <a:buChar char="•"/>
              <a:tabLst>
                <a:tab pos="419100" algn="l"/>
              </a:tabLst>
              <a:defRPr sz="2600">
                <a:latin typeface="Tahoma"/>
                <a:ea typeface="Tahoma"/>
                <a:cs typeface="Tahoma"/>
                <a:sym typeface="Tahoma"/>
              </a:defRPr>
            </a:pPr>
            <a:r>
              <a:rPr sz="2600"/>
              <a:t>Secure</a:t>
            </a:r>
            <a:r>
              <a:rPr sz="2600" spc="-10"/>
              <a:t> </a:t>
            </a:r>
            <a:r>
              <a:rPr sz="2600"/>
              <a:t>items in </a:t>
            </a:r>
            <a:r>
              <a:rPr sz="2600" spc="-5"/>
              <a:t>the</a:t>
            </a:r>
            <a:r>
              <a:rPr sz="2600" spc="-50"/>
              <a:t> </a:t>
            </a:r>
            <a:r>
              <a:rPr sz="2600" spc="-5"/>
              <a:t>vehicle</a:t>
            </a:r>
          </a:p>
          <a:p>
            <a:pPr marL="298450" indent="-285750">
              <a:spcBef>
                <a:spcPts val="600"/>
              </a:spcBef>
              <a:buClr>
                <a:srgbClr val="215D77"/>
              </a:buClr>
              <a:buSzPct val="100000"/>
              <a:buFont typeface="Arial"/>
              <a:buChar char="•"/>
              <a:tabLst>
                <a:tab pos="419100" algn="l"/>
              </a:tabLst>
              <a:defRPr sz="2600" spc="-5">
                <a:latin typeface="Tahoma"/>
                <a:ea typeface="Tahoma"/>
                <a:cs typeface="Tahoma"/>
                <a:sym typeface="Tahoma"/>
              </a:defRPr>
            </a:pPr>
            <a:r>
              <a:rPr sz="2600"/>
              <a:t>Eat</a:t>
            </a:r>
            <a:r>
              <a:rPr sz="2600" spc="-35"/>
              <a:t> or </a:t>
            </a:r>
            <a:r>
              <a:rPr sz="2600"/>
              <a:t>drink</a:t>
            </a:r>
          </a:p>
          <a:p>
            <a:pPr indent="12700">
              <a:spcBef>
                <a:spcPts val="600"/>
              </a:spcBef>
              <a:tabLst>
                <a:tab pos="419100" algn="l"/>
              </a:tabLst>
              <a:defRPr sz="2400" spc="-5">
                <a:latin typeface="Tahoma"/>
                <a:ea typeface="Tahoma"/>
                <a:cs typeface="Tahoma"/>
                <a:sym typeface="Tahoma"/>
              </a:defRPr>
            </a:pPr>
            <a:endParaRPr sz="2400"/>
          </a:p>
          <a:p>
            <a:pPr indent="12700">
              <a:spcBef>
                <a:spcPts val="600"/>
              </a:spcBef>
              <a:tabLst>
                <a:tab pos="419100" algn="l"/>
              </a:tabLst>
              <a:defRPr sz="2600">
                <a:latin typeface="Tahoma"/>
                <a:ea typeface="Tahoma"/>
                <a:cs typeface="Tahoma"/>
                <a:sym typeface="Tahoma"/>
              </a:defRPr>
            </a:pPr>
            <a:r>
              <a:rPr sz="2600"/>
              <a:t>You have GREATLY reduced your response time to anything that happens outside of your vehicle</a:t>
            </a:r>
          </a:p>
        </p:txBody>
      </p:sp>
      <p:sp>
        <p:nvSpPr>
          <p:cNvPr id="471" name="Shape 471"/>
          <p:cNvSpPr/>
          <p:nvPr/>
        </p:nvSpPr>
        <p:spPr>
          <a:xfrm>
            <a:off x="2133600" y="821055"/>
            <a:ext cx="78486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3200">
                <a:solidFill>
                  <a:schemeClr val="accent1"/>
                </a:solidFill>
                <a:latin typeface="Tahoma"/>
                <a:ea typeface="Tahoma"/>
                <a:cs typeface="Tahoma"/>
                <a:sym typeface="Tahoma"/>
              </a:defRPr>
            </a:lvl1pPr>
          </a:lstStyle>
          <a:p>
            <a:r>
              <a:t>DISTRACTIONS</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57</a:t>
            </a:fld>
            <a:endParaRPr/>
          </a:p>
        </p:txBody>
      </p:sp>
      <p:sp>
        <p:nvSpPr>
          <p:cNvPr id="476" name="Shape 476"/>
          <p:cNvSpPr/>
          <p:nvPr/>
        </p:nvSpPr>
        <p:spPr>
          <a:xfrm>
            <a:off x="2057400" y="2209799"/>
            <a:ext cx="8153400" cy="27674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R="5080" indent="12700">
              <a:lnSpc>
                <a:spcPts val="3300"/>
              </a:lnSpc>
              <a:spcBef>
                <a:spcPts val="1600"/>
              </a:spcBef>
              <a:defRPr sz="2800" b="1" u="sng" spc="-5">
                <a:latin typeface="Tahoma"/>
                <a:ea typeface="Tahoma"/>
                <a:cs typeface="Tahoma"/>
                <a:sym typeface="Tahoma"/>
              </a:defRPr>
            </a:pPr>
            <a:r>
              <a:rPr sz="2800"/>
              <a:t>Drivers who use hand-held devices </a:t>
            </a:r>
            <a:r>
              <a:rPr sz="2800" spc="-20"/>
              <a:t>are </a:t>
            </a:r>
            <a:r>
              <a:rPr sz="2800"/>
              <a:t>four times more likely to get into</a:t>
            </a:r>
            <a:r>
              <a:rPr sz="2800" spc="-65"/>
              <a:t> </a:t>
            </a:r>
            <a:r>
              <a:rPr sz="2800"/>
              <a:t>crashes</a:t>
            </a:r>
          </a:p>
          <a:p>
            <a:pPr marR="5080" indent="12700">
              <a:lnSpc>
                <a:spcPts val="3300"/>
              </a:lnSpc>
              <a:spcBef>
                <a:spcPts val="1600"/>
              </a:spcBef>
              <a:defRPr sz="2800" b="1" spc="-5">
                <a:latin typeface="Tahoma"/>
                <a:ea typeface="Tahoma"/>
                <a:cs typeface="Tahoma"/>
                <a:sym typeface="Tahoma"/>
              </a:defRPr>
            </a:pPr>
            <a:endParaRPr sz="2800"/>
          </a:p>
          <a:p>
            <a:pPr marL="277813" marR="5080" indent="-265113">
              <a:lnSpc>
                <a:spcPct val="100099"/>
              </a:lnSpc>
              <a:buClr>
                <a:srgbClr val="215D77"/>
              </a:buClr>
              <a:buSzPct val="100000"/>
              <a:buFont typeface="Arial"/>
              <a:buChar char="•"/>
              <a:defRPr sz="2600">
                <a:latin typeface="Tahoma"/>
                <a:ea typeface="Tahoma"/>
                <a:cs typeface="Tahoma"/>
                <a:sym typeface="Tahoma"/>
              </a:defRPr>
            </a:pPr>
            <a:r>
              <a:rPr sz="2600"/>
              <a:t>Using a </a:t>
            </a:r>
            <a:r>
              <a:rPr sz="2600" spc="-5"/>
              <a:t>cell phone delays </a:t>
            </a:r>
            <a:r>
              <a:rPr sz="2600"/>
              <a:t>a </a:t>
            </a:r>
            <a:r>
              <a:rPr sz="2600" spc="20"/>
              <a:t>driver’s </a:t>
            </a:r>
            <a:r>
              <a:rPr sz="2600" spc="-10"/>
              <a:t>reactions </a:t>
            </a:r>
            <a:r>
              <a:rPr sz="2600"/>
              <a:t>as  </a:t>
            </a:r>
            <a:r>
              <a:rPr sz="2600" spc="-5"/>
              <a:t>much </a:t>
            </a:r>
            <a:r>
              <a:rPr sz="2600"/>
              <a:t>as having </a:t>
            </a:r>
            <a:r>
              <a:rPr sz="2600" b="1" u="sng">
                <a:effectLst>
                  <a:outerShdw blurRad="38100" dist="38100" dir="2700000" rotWithShape="0">
                    <a:srgbClr val="000000">
                      <a:alpha val="43137"/>
                    </a:srgbClr>
                  </a:outerShdw>
                </a:effectLst>
              </a:rPr>
              <a:t>a blood </a:t>
            </a:r>
            <a:r>
              <a:rPr sz="2600" b="1" u="sng" spc="-5">
                <a:effectLst>
                  <a:outerShdw blurRad="38100" dist="38100" dir="2700000" rotWithShape="0">
                    <a:srgbClr val="000000">
                      <a:alpha val="43137"/>
                    </a:srgbClr>
                  </a:outerShdw>
                </a:effectLst>
              </a:rPr>
              <a:t>alcohol concentration </a:t>
            </a:r>
            <a:r>
              <a:rPr sz="2600" b="1" u="sng">
                <a:effectLst>
                  <a:outerShdw blurRad="38100" dist="38100" dir="2700000" rotWithShape="0">
                    <a:srgbClr val="000000">
                      <a:alpha val="43137"/>
                    </a:srgbClr>
                  </a:outerShdw>
                </a:effectLst>
              </a:rPr>
              <a:t>of .08</a:t>
            </a:r>
            <a:r>
              <a:rPr sz="2600" b="1" u="sng" spc="-80">
                <a:effectLst>
                  <a:outerShdw blurRad="38100" dist="38100" dir="2700000" rotWithShape="0">
                    <a:srgbClr val="000000">
                      <a:alpha val="43137"/>
                    </a:srgbClr>
                  </a:outerShdw>
                </a:effectLst>
              </a:rPr>
              <a:t> </a:t>
            </a:r>
            <a:r>
              <a:rPr sz="2600" b="1" u="sng" spc="-10">
                <a:effectLst>
                  <a:outerShdw blurRad="38100" dist="38100" dir="2700000" rotWithShape="0">
                    <a:srgbClr val="000000">
                      <a:alpha val="43137"/>
                    </a:srgbClr>
                  </a:outerShdw>
                </a:effectLst>
              </a:rPr>
              <a:t>percent</a:t>
            </a:r>
          </a:p>
        </p:txBody>
      </p:sp>
      <p:sp>
        <p:nvSpPr>
          <p:cNvPr id="477" name="Shape 477"/>
          <p:cNvSpPr/>
          <p:nvPr/>
        </p:nvSpPr>
        <p:spPr>
          <a:xfrm>
            <a:off x="2133600" y="794187"/>
            <a:ext cx="78486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3200">
                <a:solidFill>
                  <a:schemeClr val="accent1"/>
                </a:solidFill>
                <a:latin typeface="Tahoma"/>
                <a:ea typeface="Tahoma"/>
                <a:cs typeface="Tahoma"/>
                <a:sym typeface="Tahoma"/>
              </a:defRPr>
            </a:lvl1pPr>
          </a:lstStyle>
          <a:p>
            <a:r>
              <a:t>DISTRACTIONS</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58</a:t>
            </a:fld>
            <a:endParaRPr/>
          </a:p>
        </p:txBody>
      </p:sp>
      <p:sp>
        <p:nvSpPr>
          <p:cNvPr id="503" name="Shape 503"/>
          <p:cNvSpPr/>
          <p:nvPr/>
        </p:nvSpPr>
        <p:spPr>
          <a:xfrm>
            <a:off x="2042081" y="1676399"/>
            <a:ext cx="8321121" cy="35394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indent="457200">
              <a:lnSpc>
                <a:spcPct val="80000"/>
              </a:lnSpc>
              <a:defRPr sz="2800" b="1" spc="-90">
                <a:latin typeface="Tahoma"/>
                <a:ea typeface="Tahoma"/>
                <a:cs typeface="Tahoma"/>
                <a:sym typeface="Tahoma"/>
              </a:defRPr>
            </a:pPr>
            <a:r>
              <a:rPr sz="2800" dirty="0"/>
              <a:t>It is a myth…</a:t>
            </a:r>
          </a:p>
          <a:p>
            <a:pPr indent="457200">
              <a:lnSpc>
                <a:spcPct val="80000"/>
              </a:lnSpc>
              <a:defRPr sz="2800" spc="-90">
                <a:latin typeface="Tahoma"/>
                <a:ea typeface="Tahoma"/>
                <a:cs typeface="Tahoma"/>
                <a:sym typeface="Tahoma"/>
              </a:defRPr>
            </a:pPr>
            <a:endParaRPr sz="2800" dirty="0"/>
          </a:p>
          <a:p>
            <a:pPr marL="914400" indent="-457200">
              <a:lnSpc>
                <a:spcPct val="80000"/>
              </a:lnSpc>
              <a:buClr>
                <a:srgbClr val="184B5B"/>
              </a:buClr>
              <a:buSzPct val="95000"/>
              <a:buFont typeface="Arial"/>
              <a:buChar char="•"/>
              <a:defRPr sz="2800" spc="-90">
                <a:latin typeface="Tahoma"/>
                <a:ea typeface="Tahoma"/>
                <a:cs typeface="Tahoma"/>
                <a:sym typeface="Tahoma"/>
              </a:defRPr>
            </a:pPr>
            <a:r>
              <a:rPr sz="2800" dirty="0"/>
              <a:t>That we can multi-task</a:t>
            </a:r>
          </a:p>
          <a:p>
            <a:pPr marL="914400" indent="-457200">
              <a:lnSpc>
                <a:spcPct val="80000"/>
              </a:lnSpc>
              <a:buClr>
                <a:srgbClr val="184B5B"/>
              </a:buClr>
              <a:buSzPct val="95000"/>
              <a:buFont typeface="Arial"/>
              <a:buChar char="•"/>
              <a:defRPr sz="2800" spc="-90">
                <a:latin typeface="Tahoma"/>
                <a:ea typeface="Tahoma"/>
                <a:cs typeface="Tahoma"/>
                <a:sym typeface="Tahoma"/>
              </a:defRPr>
            </a:pPr>
            <a:endParaRPr sz="2800" dirty="0"/>
          </a:p>
          <a:p>
            <a:pPr marL="914400" indent="-457200">
              <a:lnSpc>
                <a:spcPct val="80000"/>
              </a:lnSpc>
              <a:buClr>
                <a:srgbClr val="184B5B"/>
              </a:buClr>
              <a:buSzPct val="95000"/>
              <a:buFont typeface="Arial"/>
              <a:buChar char="•"/>
              <a:defRPr sz="2800" spc="-90">
                <a:latin typeface="Tahoma"/>
                <a:ea typeface="Tahoma"/>
                <a:cs typeface="Tahoma"/>
                <a:sym typeface="Tahoma"/>
              </a:defRPr>
            </a:pPr>
            <a:r>
              <a:rPr sz="2800" dirty="0"/>
              <a:t>All brains focus in the same way</a:t>
            </a:r>
          </a:p>
          <a:p>
            <a:pPr marL="914400" indent="-457200">
              <a:lnSpc>
                <a:spcPct val="80000"/>
              </a:lnSpc>
              <a:buClr>
                <a:srgbClr val="184B5B"/>
              </a:buClr>
              <a:buSzPct val="95000"/>
              <a:buFont typeface="Arial"/>
              <a:buChar char="•"/>
              <a:defRPr sz="2800" spc="-90">
                <a:latin typeface="Tahoma"/>
                <a:ea typeface="Tahoma"/>
                <a:cs typeface="Tahoma"/>
                <a:sym typeface="Tahoma"/>
              </a:defRPr>
            </a:pPr>
            <a:endParaRPr sz="2800" dirty="0"/>
          </a:p>
          <a:p>
            <a:pPr marL="914400" indent="-457200">
              <a:lnSpc>
                <a:spcPct val="80000"/>
              </a:lnSpc>
              <a:buClr>
                <a:srgbClr val="184B5B"/>
              </a:buClr>
              <a:buSzPct val="95000"/>
              <a:buFont typeface="Arial"/>
              <a:buChar char="•"/>
              <a:defRPr sz="2800" spc="-90">
                <a:latin typeface="Tahoma"/>
                <a:ea typeface="Tahoma"/>
                <a:cs typeface="Tahoma"/>
                <a:sym typeface="Tahoma"/>
              </a:defRPr>
            </a:pPr>
            <a:r>
              <a:rPr sz="2800" dirty="0"/>
              <a:t>We can shift our attention quickly, but we cannot pay attention to more than one thing at a time</a:t>
            </a:r>
          </a:p>
          <a:p>
            <a:pPr marL="914400" indent="-457200">
              <a:lnSpc>
                <a:spcPct val="80000"/>
              </a:lnSpc>
              <a:buClr>
                <a:srgbClr val="184B5B"/>
              </a:buClr>
              <a:buSzPct val="95000"/>
              <a:buFont typeface="Arial"/>
              <a:buChar char="•"/>
              <a:defRPr sz="2800" spc="-90">
                <a:latin typeface="Tahoma"/>
                <a:ea typeface="Tahoma"/>
                <a:cs typeface="Tahoma"/>
                <a:sym typeface="Tahoma"/>
              </a:defRPr>
            </a:pPr>
            <a:endParaRPr sz="2800" dirty="0"/>
          </a:p>
          <a:p>
            <a:pPr marL="914400" indent="-457200">
              <a:lnSpc>
                <a:spcPct val="80000"/>
              </a:lnSpc>
              <a:buClr>
                <a:srgbClr val="184B5B"/>
              </a:buClr>
              <a:buSzPct val="95000"/>
              <a:buFont typeface="Arial"/>
              <a:buChar char="•"/>
              <a:defRPr sz="2800" spc="-90">
                <a:latin typeface="Tahoma"/>
                <a:ea typeface="Tahoma"/>
                <a:cs typeface="Tahoma"/>
                <a:sym typeface="Tahoma"/>
              </a:defRPr>
            </a:pPr>
            <a:r>
              <a:rPr sz="2800" dirty="0"/>
              <a:t>More than divided, our attention is diverted</a:t>
            </a:r>
          </a:p>
        </p:txBody>
      </p:sp>
      <p:sp>
        <p:nvSpPr>
          <p:cNvPr id="504" name="Shape 504"/>
          <p:cNvSpPr/>
          <p:nvPr/>
        </p:nvSpPr>
        <p:spPr>
          <a:xfrm>
            <a:off x="2010697" y="497205"/>
            <a:ext cx="7848601"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3200">
                <a:solidFill>
                  <a:schemeClr val="accent1"/>
                </a:solidFill>
                <a:latin typeface="Tahoma"/>
                <a:ea typeface="Tahoma"/>
                <a:cs typeface="Tahoma"/>
                <a:sym typeface="Tahoma"/>
              </a:defRPr>
            </a:lvl1pPr>
          </a:lstStyle>
          <a:p>
            <a:r>
              <a:t>DISTRACTIONS</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 Double Dutch | Brain Games">
            <a:hlinkClick r:id="" action="ppaction://media"/>
            <a:extLst>
              <a:ext uri="{FF2B5EF4-FFF2-40B4-BE49-F238E27FC236}">
                <a16:creationId xmlns:a16="http://schemas.microsoft.com/office/drawing/2014/main" id="{2E04C961-4E27-45D2-38B4-9D83963945CE}"/>
              </a:ext>
            </a:extLst>
          </p:cNvPr>
          <p:cNvPicPr>
            <a:picLocks noRot="1" noChangeAspect="1"/>
          </p:cNvPicPr>
          <p:nvPr>
            <a:videoFile r:link="rId1"/>
          </p:nvPr>
        </p:nvPicPr>
        <p:blipFill>
          <a:blip r:embed="rId4"/>
          <a:stretch>
            <a:fillRect/>
          </a:stretch>
        </p:blipFill>
        <p:spPr>
          <a:xfrm>
            <a:off x="1524000" y="838200"/>
            <a:ext cx="8839200" cy="4994148"/>
          </a:xfrm>
          <a:prstGeom prst="rect">
            <a:avLst/>
          </a:prstGeom>
        </p:spPr>
      </p:pic>
      <p:sp>
        <p:nvSpPr>
          <p:cNvPr id="3" name="TextBox 2">
            <a:extLst>
              <a:ext uri="{FF2B5EF4-FFF2-40B4-BE49-F238E27FC236}">
                <a16:creationId xmlns:a16="http://schemas.microsoft.com/office/drawing/2014/main" id="{BABB00E0-69B7-2DD7-DDB3-D72045003AB4}"/>
              </a:ext>
            </a:extLst>
          </p:cNvPr>
          <p:cNvSpPr txBox="1"/>
          <p:nvPr/>
        </p:nvSpPr>
        <p:spPr>
          <a:xfrm>
            <a:off x="1524000" y="6010619"/>
            <a:ext cx="7772400" cy="369332"/>
          </a:xfrm>
          <a:prstGeom prst="rect">
            <a:avLst/>
          </a:prstGeom>
          <a:noFill/>
        </p:spPr>
        <p:txBody>
          <a:bodyPr wrap="square" rtlCol="0">
            <a:spAutoFit/>
          </a:bodyPr>
          <a:lstStyle/>
          <a:p>
            <a:r>
              <a:rPr lang="en-US" dirty="0">
                <a:hlinkClick r:id="rId5"/>
              </a:rPr>
              <a:t>A Double Dutch | Brain Games - YouTube</a:t>
            </a:r>
            <a:endParaRPr lang="en-US" dirty="0"/>
          </a:p>
        </p:txBody>
      </p:sp>
    </p:spTree>
    <p:extLst>
      <p:ext uri="{BB962C8B-B14F-4D97-AF65-F5344CB8AC3E}">
        <p14:creationId xmlns:p14="http://schemas.microsoft.com/office/powerpoint/2010/main" val="34517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7F5C-528C-435F-B60D-6E8948A3DBB6}"/>
              </a:ext>
            </a:extLst>
          </p:cNvPr>
          <p:cNvSpPr>
            <a:spLocks noGrp="1"/>
          </p:cNvSpPr>
          <p:nvPr>
            <p:ph type="title"/>
          </p:nvPr>
        </p:nvSpPr>
        <p:spPr/>
        <p:txBody>
          <a:bodyPr/>
          <a:lstStyle/>
          <a:p>
            <a:r>
              <a:rPr lang="en-US" dirty="0"/>
              <a:t>Before You Start</a:t>
            </a:r>
          </a:p>
        </p:txBody>
      </p:sp>
      <p:sp>
        <p:nvSpPr>
          <p:cNvPr id="3" name="Text Placeholder 2">
            <a:extLst>
              <a:ext uri="{FF2B5EF4-FFF2-40B4-BE49-F238E27FC236}">
                <a16:creationId xmlns:a16="http://schemas.microsoft.com/office/drawing/2014/main" id="{B8B2DC1B-C599-4210-8F74-FE2CEC5BCB41}"/>
              </a:ext>
            </a:extLst>
          </p:cNvPr>
          <p:cNvSpPr>
            <a:spLocks noGrp="1"/>
          </p:cNvSpPr>
          <p:nvPr>
            <p:ph type="body" idx="1"/>
          </p:nvPr>
        </p:nvSpPr>
        <p:spPr>
          <a:xfrm>
            <a:off x="519545" y="2286000"/>
            <a:ext cx="4114800" cy="2215991"/>
          </a:xfrm>
        </p:spPr>
        <p:txBody>
          <a:bodyPr/>
          <a:lstStyle/>
          <a:p>
            <a:pPr marL="342900" indent="-342900">
              <a:buFont typeface="Arial" panose="020B0604020202020204" pitchFamily="34" charset="0"/>
              <a:buChar char="•"/>
            </a:pPr>
            <a:r>
              <a:rPr lang="en-US" dirty="0"/>
              <a:t>Self Appraisal Pages 3 -6</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Video Presentation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Page 7 in the Response Book</a:t>
            </a:r>
          </a:p>
        </p:txBody>
      </p:sp>
      <p:sp>
        <p:nvSpPr>
          <p:cNvPr id="4" name="Text Placeholder 3">
            <a:extLst>
              <a:ext uri="{FF2B5EF4-FFF2-40B4-BE49-F238E27FC236}">
                <a16:creationId xmlns:a16="http://schemas.microsoft.com/office/drawing/2014/main" id="{25EE3CA4-FDC6-4893-BF4C-ACD31D9FAE9F}"/>
              </a:ext>
            </a:extLst>
          </p:cNvPr>
          <p:cNvSpPr>
            <a:spLocks noGrp="1"/>
          </p:cNvSpPr>
          <p:nvPr>
            <p:ph type="body" sz="quarter" idx="10"/>
          </p:nvPr>
        </p:nvSpPr>
        <p:spPr>
          <a:xfrm>
            <a:off x="609600" y="203161"/>
            <a:ext cx="1295400" cy="276999"/>
          </a:xfrm>
        </p:spPr>
        <p:txBody>
          <a:bodyPr/>
          <a:lstStyle/>
          <a:p>
            <a:r>
              <a:rPr lang="en-US" dirty="0"/>
              <a:t>Session One</a:t>
            </a:r>
          </a:p>
        </p:txBody>
      </p:sp>
      <p:pic>
        <p:nvPicPr>
          <p:cNvPr id="5" name="Picture 4">
            <a:extLst>
              <a:ext uri="{FF2B5EF4-FFF2-40B4-BE49-F238E27FC236}">
                <a16:creationId xmlns:a16="http://schemas.microsoft.com/office/drawing/2014/main" id="{B7CA22DD-A5DA-4DDD-A92B-4AC44716A775}"/>
              </a:ext>
            </a:extLst>
          </p:cNvPr>
          <p:cNvPicPr>
            <a:picLocks noChangeAspect="1"/>
          </p:cNvPicPr>
          <p:nvPr/>
        </p:nvPicPr>
        <p:blipFill>
          <a:blip r:embed="rId3"/>
          <a:stretch>
            <a:fillRect/>
          </a:stretch>
        </p:blipFill>
        <p:spPr>
          <a:xfrm>
            <a:off x="5486400" y="1862614"/>
            <a:ext cx="5907005" cy="3318986"/>
          </a:xfrm>
          <a:prstGeom prst="rect">
            <a:avLst/>
          </a:prstGeom>
        </p:spPr>
      </p:pic>
    </p:spTree>
    <p:extLst>
      <p:ext uri="{BB962C8B-B14F-4D97-AF65-F5344CB8AC3E}">
        <p14:creationId xmlns:p14="http://schemas.microsoft.com/office/powerpoint/2010/main" val="2725158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3525" y="1097668"/>
            <a:ext cx="3220689" cy="53690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Driving in Rural Areas</a:t>
            </a:r>
          </a:p>
        </p:txBody>
      </p:sp>
      <p:pic>
        <p:nvPicPr>
          <p:cNvPr id="6" name="Picture 2" descr="Rural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166" y="1007492"/>
            <a:ext cx="3098338" cy="16981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1124" y="1634570"/>
            <a:ext cx="4460016" cy="5078313"/>
          </a:xfrm>
          <a:prstGeom prst="rect">
            <a:avLst/>
          </a:prstGeom>
          <a:noFill/>
        </p:spPr>
        <p:txBody>
          <a:bodyPr wrap="square" rtlCol="0">
            <a:spAutoFit/>
          </a:bodyPr>
          <a:lstStyle/>
          <a:p>
            <a:r>
              <a:rPr lang="en-US" b="1" dirty="0"/>
              <a:t>Rural areas more dangerous than city areas</a:t>
            </a:r>
          </a:p>
          <a:p>
            <a:r>
              <a:rPr lang="en-US" b="1" dirty="0"/>
              <a:t>Look for hazards such as:</a:t>
            </a:r>
          </a:p>
          <a:p>
            <a:endParaRPr lang="en-US" b="1" dirty="0"/>
          </a:p>
          <a:p>
            <a:pPr marL="285750" indent="-285750">
              <a:buFont typeface="Arial" panose="020B0604020202020204" pitchFamily="34" charset="0"/>
              <a:buChar char="•"/>
            </a:pPr>
            <a:r>
              <a:rPr lang="en-US" dirty="0"/>
              <a:t>Unmarked field and farm driveways and entrances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Livestock crossings areas</a:t>
            </a:r>
          </a:p>
          <a:p>
            <a:endParaRPr lang="en-US" dirty="0"/>
          </a:p>
          <a:p>
            <a:pPr marL="285750" indent="-285750">
              <a:buFont typeface="Arial" panose="020B0604020202020204" pitchFamily="34" charset="0"/>
              <a:buChar char="•"/>
            </a:pPr>
            <a:r>
              <a:rPr lang="en-US" dirty="0"/>
              <a:t>Farm vehicles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Rough road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Roadside stands and gas stations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Soft and unmarked shoulders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Wildlife – Deer and turkey</a:t>
            </a:r>
          </a:p>
          <a:p>
            <a:endParaRPr lang="en-US" dirty="0"/>
          </a:p>
        </p:txBody>
      </p:sp>
      <p:pic>
        <p:nvPicPr>
          <p:cNvPr id="8" name="Picture 7"/>
          <p:cNvPicPr>
            <a:picLocks noChangeAspect="1"/>
          </p:cNvPicPr>
          <p:nvPr/>
        </p:nvPicPr>
        <p:blipFill>
          <a:blip r:embed="rId4"/>
          <a:stretch>
            <a:fillRect/>
          </a:stretch>
        </p:blipFill>
        <p:spPr>
          <a:xfrm>
            <a:off x="6050577" y="1007492"/>
            <a:ext cx="2841201" cy="1915768"/>
          </a:xfrm>
          <a:prstGeom prst="rect">
            <a:avLst/>
          </a:prstGeom>
        </p:spPr>
      </p:pic>
      <p:pic>
        <p:nvPicPr>
          <p:cNvPr id="9" name="Picture 8"/>
          <p:cNvPicPr>
            <a:picLocks noChangeAspect="1"/>
          </p:cNvPicPr>
          <p:nvPr/>
        </p:nvPicPr>
        <p:blipFill>
          <a:blip r:embed="rId5"/>
          <a:stretch>
            <a:fillRect/>
          </a:stretch>
        </p:blipFill>
        <p:spPr>
          <a:xfrm>
            <a:off x="8895165" y="2705622"/>
            <a:ext cx="3098339" cy="2061804"/>
          </a:xfrm>
          <a:prstGeom prst="rect">
            <a:avLst/>
          </a:prstGeom>
        </p:spPr>
      </p:pic>
      <p:pic>
        <p:nvPicPr>
          <p:cNvPr id="10" name="Picture 9"/>
          <p:cNvPicPr>
            <a:picLocks noChangeAspect="1"/>
          </p:cNvPicPr>
          <p:nvPr/>
        </p:nvPicPr>
        <p:blipFill>
          <a:blip r:embed="rId6"/>
          <a:stretch>
            <a:fillRect/>
          </a:stretch>
        </p:blipFill>
        <p:spPr>
          <a:xfrm>
            <a:off x="6050577" y="2891359"/>
            <a:ext cx="2847975" cy="1600200"/>
          </a:xfrm>
          <a:prstGeom prst="rect">
            <a:avLst/>
          </a:prstGeom>
        </p:spPr>
      </p:pic>
      <p:pic>
        <p:nvPicPr>
          <p:cNvPr id="11" name="Picture 10"/>
          <p:cNvPicPr>
            <a:picLocks noChangeAspect="1"/>
          </p:cNvPicPr>
          <p:nvPr/>
        </p:nvPicPr>
        <p:blipFill>
          <a:blip r:embed="rId7"/>
          <a:stretch>
            <a:fillRect/>
          </a:stretch>
        </p:blipFill>
        <p:spPr>
          <a:xfrm>
            <a:off x="8864017" y="4448697"/>
            <a:ext cx="3129487" cy="1950420"/>
          </a:xfrm>
          <a:prstGeom prst="rect">
            <a:avLst/>
          </a:prstGeom>
        </p:spPr>
      </p:pic>
      <p:pic>
        <p:nvPicPr>
          <p:cNvPr id="12" name="Picture 11"/>
          <p:cNvPicPr>
            <a:picLocks noChangeAspect="1"/>
          </p:cNvPicPr>
          <p:nvPr/>
        </p:nvPicPr>
        <p:blipFill>
          <a:blip r:embed="rId8"/>
          <a:stretch>
            <a:fillRect/>
          </a:stretch>
        </p:blipFill>
        <p:spPr>
          <a:xfrm>
            <a:off x="6050577" y="4491558"/>
            <a:ext cx="2807863" cy="1907559"/>
          </a:xfrm>
          <a:prstGeom prst="rect">
            <a:avLst/>
          </a:prstGeom>
        </p:spPr>
      </p:pic>
    </p:spTree>
    <p:extLst>
      <p:ext uri="{BB962C8B-B14F-4D97-AF65-F5344CB8AC3E}">
        <p14:creationId xmlns:p14="http://schemas.microsoft.com/office/powerpoint/2010/main" val="1162056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p:cNvSpPr>
          <p:nvPr>
            <p:ph type="title"/>
          </p:nvPr>
        </p:nvSpPr>
        <p:spPr>
          <a:prstGeom prst="rect">
            <a:avLst/>
          </a:prstGeom>
        </p:spPr>
        <p:txBody>
          <a:bodyPr/>
          <a:lstStyle>
            <a:lvl1pPr>
              <a:defRPr sz="4400" b="1">
                <a:latin typeface="Tahoma"/>
                <a:ea typeface="Tahoma"/>
                <a:cs typeface="Tahoma"/>
                <a:sym typeface="Tahoma"/>
              </a:defRPr>
            </a:lvl1pPr>
          </a:lstStyle>
          <a:p>
            <a:r>
              <a:t>DRIVER FATIGUE</a:t>
            </a:r>
          </a:p>
        </p:txBody>
      </p:sp>
      <p:sp>
        <p:nvSpPr>
          <p:cNvPr id="509" name="Shape 509"/>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61</a:t>
            </a:fld>
            <a:endParaRPr/>
          </a:p>
        </p:txBody>
      </p:sp>
      <p:pic>
        <p:nvPicPr>
          <p:cNvPr id="4" name="Picture 3">
            <a:extLst>
              <a:ext uri="{FF2B5EF4-FFF2-40B4-BE49-F238E27FC236}">
                <a16:creationId xmlns:a16="http://schemas.microsoft.com/office/drawing/2014/main" id="{F7FD5AB9-E869-4FA1-9A9F-D691176487B5}"/>
              </a:ext>
            </a:extLst>
          </p:cNvPr>
          <p:cNvPicPr>
            <a:picLocks noChangeAspect="1"/>
          </p:cNvPicPr>
          <p:nvPr/>
        </p:nvPicPr>
        <p:blipFill>
          <a:blip r:embed="rId3"/>
          <a:stretch>
            <a:fillRect/>
          </a:stretch>
        </p:blipFill>
        <p:spPr>
          <a:xfrm>
            <a:off x="1676400" y="1753869"/>
            <a:ext cx="9088420" cy="3808731"/>
          </a:xfrm>
          <a:prstGeom prst="rect">
            <a:avLst/>
          </a:prstGeom>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p:cNvSpPr>
          <p:nvPr>
            <p:ph type="title"/>
          </p:nvPr>
        </p:nvSpPr>
        <p:spPr>
          <a:xfrm>
            <a:off x="637674" y="252174"/>
            <a:ext cx="8376920" cy="738664"/>
          </a:xfrm>
          <a:prstGeom prst="rect">
            <a:avLst/>
          </a:prstGeom>
        </p:spPr>
        <p:txBody>
          <a:bodyPr>
            <a:normAutofit/>
          </a:bodyPr>
          <a:lstStyle>
            <a:lvl1pPr algn="l" defTabSz="411479">
              <a:defRPr sz="1440">
                <a:latin typeface="Tahoma"/>
                <a:ea typeface="Tahoma"/>
                <a:cs typeface="Tahoma"/>
                <a:sym typeface="Tahoma"/>
              </a:defRPr>
            </a:lvl1pPr>
          </a:lstStyle>
          <a:p>
            <a:r>
              <a:rPr sz="3600" dirty="0"/>
              <a:t>FATIGUE</a:t>
            </a:r>
          </a:p>
        </p:txBody>
      </p:sp>
      <p:sp>
        <p:nvSpPr>
          <p:cNvPr id="514" name="Shape 514"/>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62</a:t>
            </a:fld>
            <a:endParaRPr/>
          </a:p>
        </p:txBody>
      </p:sp>
      <p:sp>
        <p:nvSpPr>
          <p:cNvPr id="515" name="Shape 515"/>
          <p:cNvSpPr/>
          <p:nvPr/>
        </p:nvSpPr>
        <p:spPr>
          <a:xfrm>
            <a:off x="1507588" y="1600200"/>
            <a:ext cx="4572000" cy="49616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indent="457200">
              <a:lnSpc>
                <a:spcPct val="80000"/>
              </a:lnSpc>
              <a:defRPr sz="3200" b="1" spc="-90"/>
            </a:pPr>
            <a:endParaRPr sz="3200" dirty="0"/>
          </a:p>
        </p:txBody>
      </p:sp>
      <p:sp>
        <p:nvSpPr>
          <p:cNvPr id="2" name="TextBox 1">
            <a:extLst>
              <a:ext uri="{FF2B5EF4-FFF2-40B4-BE49-F238E27FC236}">
                <a16:creationId xmlns:a16="http://schemas.microsoft.com/office/drawing/2014/main" id="{6C53CC3F-E42E-603E-A417-D870FECB44C9}"/>
              </a:ext>
            </a:extLst>
          </p:cNvPr>
          <p:cNvSpPr txBox="1"/>
          <p:nvPr/>
        </p:nvSpPr>
        <p:spPr>
          <a:xfrm>
            <a:off x="618624" y="5691157"/>
            <a:ext cx="4057149" cy="646331"/>
          </a:xfrm>
          <a:prstGeom prst="rect">
            <a:avLst/>
          </a:prstGeom>
          <a:noFill/>
        </p:spPr>
        <p:txBody>
          <a:bodyPr wrap="square" rtlCol="0">
            <a:spAutoFit/>
          </a:bodyPr>
          <a:lstStyle/>
          <a:p>
            <a:r>
              <a:rPr lang="en-US" dirty="0"/>
              <a:t>CDC and NIOSH</a:t>
            </a:r>
            <a:r>
              <a:rPr lang="en-US" dirty="0">
                <a:hlinkClick r:id="rId4"/>
              </a:rPr>
              <a:t> Newsroom Feature - Driver Fatigue on the Job | NIOSH | CDC</a:t>
            </a:r>
            <a:endParaRPr lang="en-US" dirty="0"/>
          </a:p>
        </p:txBody>
      </p:sp>
      <p:sp>
        <p:nvSpPr>
          <p:cNvPr id="3" name="TextBox 2">
            <a:extLst>
              <a:ext uri="{FF2B5EF4-FFF2-40B4-BE49-F238E27FC236}">
                <a16:creationId xmlns:a16="http://schemas.microsoft.com/office/drawing/2014/main" id="{E9572933-6620-AC14-31DA-4D0CB966E239}"/>
              </a:ext>
            </a:extLst>
          </p:cNvPr>
          <p:cNvSpPr txBox="1"/>
          <p:nvPr/>
        </p:nvSpPr>
        <p:spPr>
          <a:xfrm>
            <a:off x="628149" y="1166842"/>
            <a:ext cx="3886200" cy="4524315"/>
          </a:xfrm>
          <a:prstGeom prst="rect">
            <a:avLst/>
          </a:prstGeom>
          <a:noFill/>
        </p:spPr>
        <p:txBody>
          <a:bodyPr wrap="square" rtlCol="0">
            <a:spAutoFit/>
          </a:bodyPr>
          <a:lstStyle/>
          <a:p>
            <a:pPr algn="l"/>
            <a:r>
              <a:rPr lang="en-US" b="1" i="0" dirty="0">
                <a:solidFill>
                  <a:srgbClr val="000000"/>
                </a:solidFill>
                <a:effectLst/>
                <a:latin typeface="Open Sans" panose="020B0606030504020204" pitchFamily="34" charset="0"/>
              </a:rPr>
              <a:t>Causes</a:t>
            </a:r>
            <a:endParaRPr lang="en-US" b="0" i="0" dirty="0">
              <a:solidFill>
                <a:srgbClr val="000000"/>
              </a:solidFill>
              <a:effectLst/>
              <a:latin typeface="Open Sans" panose="020B0606030504020204" pitchFamily="34" charset="0"/>
            </a:endParaRPr>
          </a:p>
          <a:p>
            <a:pPr marL="285750" indent="-285750" algn="l">
              <a:buFont typeface="Open Sans" panose="020B0606030504020204" pitchFamily="34" charset="0"/>
              <a:buChar char="•"/>
            </a:pPr>
            <a:r>
              <a:rPr lang="en-US" b="0" i="0" dirty="0">
                <a:solidFill>
                  <a:srgbClr val="000000"/>
                </a:solidFill>
                <a:effectLst/>
                <a:latin typeface="Open Sans" panose="020B0606030504020204" pitchFamily="34" charset="0"/>
              </a:rPr>
              <a:t>Being awake to long</a:t>
            </a:r>
          </a:p>
          <a:p>
            <a:pPr marL="285750" indent="-285750" algn="l">
              <a:buFont typeface="Open Sans" panose="020B0606030504020204" pitchFamily="34" charset="0"/>
              <a:buChar char="•"/>
            </a:pPr>
            <a:r>
              <a:rPr lang="en-US" b="0" i="0" dirty="0">
                <a:solidFill>
                  <a:srgbClr val="000000"/>
                </a:solidFill>
                <a:effectLst/>
                <a:latin typeface="Open Sans" panose="020B0606030504020204" pitchFamily="34" charset="0"/>
              </a:rPr>
              <a:t>Monotonous tasks </a:t>
            </a:r>
          </a:p>
          <a:p>
            <a:pPr marL="285750" indent="-285750" algn="l">
              <a:buFont typeface="Open Sans" panose="020B0606030504020204" pitchFamily="34" charset="0"/>
              <a:buChar char="•"/>
            </a:pPr>
            <a:r>
              <a:rPr lang="en-US" b="0" i="0" dirty="0">
                <a:solidFill>
                  <a:srgbClr val="000000"/>
                </a:solidFill>
                <a:effectLst/>
                <a:latin typeface="Open Sans" panose="020B0606030504020204" pitchFamily="34" charset="0"/>
              </a:rPr>
              <a:t>Health factors such as sleep disorders </a:t>
            </a:r>
          </a:p>
          <a:p>
            <a:pPr algn="l">
              <a:buFont typeface="Arial" panose="020B0604020202020204" pitchFamily="34" charset="0"/>
              <a:buChar char="•"/>
            </a:pPr>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1" i="0" dirty="0">
                <a:solidFill>
                  <a:srgbClr val="000000"/>
                </a:solidFill>
                <a:effectLst/>
                <a:latin typeface="Open Sans" panose="020B0606030504020204" pitchFamily="34" charset="0"/>
              </a:rPr>
              <a:t>Effects</a:t>
            </a:r>
            <a:endParaRPr lang="en-US" b="0" i="0" dirty="0">
              <a:solidFill>
                <a:srgbClr val="000000"/>
              </a:solidFill>
              <a:effectLst/>
              <a:latin typeface="Open Sans" panose="020B0606030504020204" pitchFamily="34" charset="0"/>
            </a:endParaRPr>
          </a:p>
          <a:p>
            <a:pPr marL="285750" indent="-285750" algn="l">
              <a:buFont typeface="Arial" panose="020B0604020202020204" pitchFamily="34" charset="0"/>
              <a:buChar char="•"/>
            </a:pPr>
            <a:r>
              <a:rPr lang="en-US" b="0" i="0" dirty="0">
                <a:solidFill>
                  <a:srgbClr val="000000"/>
                </a:solidFill>
                <a:effectLst/>
                <a:latin typeface="Open Sans" panose="020B0606030504020204" pitchFamily="34" charset="0"/>
              </a:rPr>
              <a:t>Nodding off</a:t>
            </a:r>
          </a:p>
          <a:p>
            <a:pPr marL="285750" indent="-285750" algn="l">
              <a:buFont typeface="Arial" panose="020B0604020202020204" pitchFamily="34" charset="0"/>
              <a:buChar char="•"/>
            </a:pPr>
            <a:r>
              <a:rPr lang="en-US" b="0" i="0" dirty="0">
                <a:solidFill>
                  <a:srgbClr val="000000"/>
                </a:solidFill>
                <a:effectLst/>
                <a:latin typeface="Open Sans" panose="020B0606030504020204" pitchFamily="34" charset="0"/>
              </a:rPr>
              <a:t>Reduced Reaction Time</a:t>
            </a:r>
          </a:p>
          <a:p>
            <a:pPr marL="285750" indent="-285750" algn="l">
              <a:buFont typeface="Arial" panose="020B0604020202020204" pitchFamily="34" charset="0"/>
              <a:buChar char="•"/>
            </a:pPr>
            <a:r>
              <a:rPr lang="en-US" b="0" i="0" dirty="0">
                <a:solidFill>
                  <a:srgbClr val="000000"/>
                </a:solidFill>
                <a:effectLst/>
                <a:latin typeface="Open Sans" panose="020B0606030504020204" pitchFamily="34" charset="0"/>
              </a:rPr>
              <a:t>Making poor decisions</a:t>
            </a:r>
          </a:p>
          <a:p>
            <a:pPr marL="285750" indent="-285750" algn="l">
              <a:buFont typeface="Arial" panose="020B0604020202020204" pitchFamily="34" charset="0"/>
              <a:buChar char="•"/>
            </a:pPr>
            <a:r>
              <a:rPr lang="en-US" b="0" i="0" dirty="0">
                <a:solidFill>
                  <a:srgbClr val="000000"/>
                </a:solidFill>
                <a:effectLst/>
                <a:latin typeface="Open Sans" panose="020B0606030504020204" pitchFamily="34" charset="0"/>
              </a:rPr>
              <a:t>Drifting from your lane</a:t>
            </a:r>
          </a:p>
          <a:p>
            <a:pPr marL="285750" indent="-285750" algn="l">
              <a:buFont typeface="Arial" panose="020B0604020202020204" pitchFamily="34" charset="0"/>
              <a:buChar char="•"/>
            </a:pPr>
            <a:r>
              <a:rPr lang="en-US" b="0" i="0" dirty="0">
                <a:solidFill>
                  <a:srgbClr val="000000"/>
                </a:solidFill>
                <a:effectLst/>
                <a:latin typeface="Open Sans" panose="020B0606030504020204" pitchFamily="34" charset="0"/>
              </a:rPr>
              <a:t>Experiencing “tunnel vision” </a:t>
            </a:r>
          </a:p>
          <a:p>
            <a:pPr marL="285750" indent="-285750" algn="l">
              <a:buFont typeface="Arial" panose="020B0604020202020204" pitchFamily="34" charset="0"/>
              <a:buChar char="•"/>
            </a:pPr>
            <a:r>
              <a:rPr lang="en-US" dirty="0">
                <a:solidFill>
                  <a:srgbClr val="000000"/>
                </a:solidFill>
                <a:latin typeface="Open Sans" panose="020B0606030504020204" pitchFamily="34" charset="0"/>
              </a:rPr>
              <a:t>Microsleeps</a:t>
            </a:r>
            <a:endParaRPr lang="en-US" b="0" i="0" dirty="0">
              <a:solidFill>
                <a:srgbClr val="000000"/>
              </a:solidFill>
              <a:effectLst/>
              <a:latin typeface="Open Sans" panose="020B0606030504020204" pitchFamily="34" charset="0"/>
            </a:endParaRPr>
          </a:p>
          <a:p>
            <a:pPr marL="285750" indent="-285750" algn="l">
              <a:buFont typeface="Arial" panose="020B0604020202020204" pitchFamily="34" charset="0"/>
              <a:buChar char="•"/>
            </a:pPr>
            <a:r>
              <a:rPr lang="en-US" b="0" i="0" dirty="0">
                <a:solidFill>
                  <a:srgbClr val="000000"/>
                </a:solidFill>
                <a:effectLst/>
                <a:latin typeface="Open Sans" panose="020B0606030504020204" pitchFamily="34" charset="0"/>
              </a:rPr>
              <a:t>Forgetting the last few miles, you drove</a:t>
            </a:r>
          </a:p>
          <a:p>
            <a:endParaRPr lang="en-US" dirty="0"/>
          </a:p>
        </p:txBody>
      </p:sp>
      <p:pic>
        <p:nvPicPr>
          <p:cNvPr id="5" name="Online Media 1" title="Science of sleep - Fatigue effects on driving 60sec">
            <a:hlinkClick r:id="" action="ppaction://media"/>
            <a:extLst>
              <a:ext uri="{FF2B5EF4-FFF2-40B4-BE49-F238E27FC236}">
                <a16:creationId xmlns:a16="http://schemas.microsoft.com/office/drawing/2014/main" id="{B9BDFDC9-EC56-123B-2F14-50CF68F133F7}"/>
              </a:ext>
            </a:extLst>
          </p:cNvPr>
          <p:cNvPicPr>
            <a:picLocks noRot="1" noChangeAspect="1"/>
          </p:cNvPicPr>
          <p:nvPr>
            <a:videoFile r:link="rId1"/>
          </p:nvPr>
        </p:nvPicPr>
        <p:blipFill>
          <a:blip r:embed="rId5"/>
          <a:stretch>
            <a:fillRect/>
          </a:stretch>
        </p:blipFill>
        <p:spPr>
          <a:xfrm>
            <a:off x="4523874" y="1039851"/>
            <a:ext cx="7370602" cy="4164390"/>
          </a:xfrm>
          <a:prstGeom prst="rect">
            <a:avLst/>
          </a:prstGeom>
        </p:spPr>
      </p:pic>
      <p:sp>
        <p:nvSpPr>
          <p:cNvPr id="6" name="TextBox 5">
            <a:extLst>
              <a:ext uri="{FF2B5EF4-FFF2-40B4-BE49-F238E27FC236}">
                <a16:creationId xmlns:a16="http://schemas.microsoft.com/office/drawing/2014/main" id="{3DCA84F7-ABB5-3F3E-393D-420CA6826349}"/>
              </a:ext>
            </a:extLst>
          </p:cNvPr>
          <p:cNvSpPr txBox="1"/>
          <p:nvPr/>
        </p:nvSpPr>
        <p:spPr>
          <a:xfrm>
            <a:off x="5029200" y="5547658"/>
            <a:ext cx="5943600" cy="369332"/>
          </a:xfrm>
          <a:prstGeom prst="rect">
            <a:avLst/>
          </a:prstGeom>
          <a:noFill/>
        </p:spPr>
        <p:txBody>
          <a:bodyPr wrap="square" rtlCol="0">
            <a:spAutoFit/>
          </a:bodyPr>
          <a:lstStyle/>
          <a:p>
            <a:r>
              <a:rPr lang="en-US" dirty="0">
                <a:hlinkClick r:id="rId6"/>
              </a:rPr>
              <a:t>Science of sleep - Fatigue effects on driving 60sec - YouTube</a:t>
            </a: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p:cNvSpPr>
          <p:nvPr>
            <p:ph type="title"/>
          </p:nvPr>
        </p:nvSpPr>
        <p:spPr>
          <a:prstGeom prst="rect">
            <a:avLst/>
          </a:prstGeom>
        </p:spPr>
        <p:txBody>
          <a:bodyPr>
            <a:normAutofit/>
          </a:bodyPr>
          <a:lstStyle>
            <a:lvl1pPr algn="l" defTabSz="411479">
              <a:defRPr sz="1440">
                <a:latin typeface="Tahoma"/>
                <a:ea typeface="Tahoma"/>
                <a:cs typeface="Tahoma"/>
                <a:sym typeface="Tahoma"/>
              </a:defRPr>
            </a:lvl1pPr>
          </a:lstStyle>
          <a:p>
            <a:r>
              <a:rPr sz="3600" dirty="0"/>
              <a:t>FATIGUE</a:t>
            </a:r>
          </a:p>
        </p:txBody>
      </p:sp>
      <p:sp>
        <p:nvSpPr>
          <p:cNvPr id="539" name="Shape 539"/>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63</a:t>
            </a:fld>
            <a:endParaRPr/>
          </a:p>
        </p:txBody>
      </p:sp>
      <p:sp>
        <p:nvSpPr>
          <p:cNvPr id="540" name="Shape 540"/>
          <p:cNvSpPr/>
          <p:nvPr/>
        </p:nvSpPr>
        <p:spPr>
          <a:xfrm>
            <a:off x="2198370" y="1440180"/>
            <a:ext cx="7795260" cy="47397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2800">
                <a:latin typeface="Tahoma"/>
                <a:ea typeface="Tahoma"/>
                <a:cs typeface="Tahoma"/>
                <a:sym typeface="Tahoma"/>
              </a:defRPr>
            </a:pPr>
            <a:r>
              <a:rPr sz="2800" dirty="0"/>
              <a:t>According to a Sleep in America poll:</a:t>
            </a:r>
            <a:br>
              <a:rPr sz="2800" dirty="0"/>
            </a:br>
            <a:endParaRPr lang="en-US" sz="2800" dirty="0"/>
          </a:p>
          <a:p>
            <a:pPr marL="457200" indent="-457200">
              <a:buClr>
                <a:srgbClr val="215D77"/>
              </a:buClr>
              <a:buSzPct val="100000"/>
              <a:buFont typeface="Arial"/>
              <a:buChar char="•"/>
              <a:defRPr sz="2800">
                <a:latin typeface="Tahoma"/>
                <a:ea typeface="Tahoma"/>
                <a:cs typeface="Tahoma"/>
                <a:sym typeface="Tahoma"/>
              </a:defRPr>
            </a:pPr>
            <a:r>
              <a:rPr lang="en-US" sz="2800" dirty="0"/>
              <a:t>1% or as many as </a:t>
            </a:r>
            <a:r>
              <a:rPr lang="en-US" sz="2800" b="1" dirty="0"/>
              <a:t>1.9 million drivers </a:t>
            </a:r>
            <a:r>
              <a:rPr lang="en-US" sz="2800" dirty="0"/>
              <a:t>have had a car crash or a near miss due to drowsiness in the past year</a:t>
            </a:r>
            <a:br>
              <a:rPr lang="en-US" sz="2800" dirty="0"/>
            </a:br>
            <a:endParaRPr lang="en-US" sz="2800" dirty="0"/>
          </a:p>
          <a:p>
            <a:pPr marL="457200" indent="-457200">
              <a:buClr>
                <a:srgbClr val="215D77"/>
              </a:buClr>
              <a:buSzPct val="100000"/>
              <a:buFont typeface="Arial"/>
              <a:buChar char="•"/>
              <a:defRPr sz="2800">
                <a:latin typeface="Tahoma"/>
                <a:ea typeface="Tahoma"/>
                <a:cs typeface="Tahoma"/>
                <a:sym typeface="Tahoma"/>
              </a:defRPr>
            </a:pPr>
            <a:r>
              <a:rPr sz="2800" dirty="0"/>
              <a:t>54% or </a:t>
            </a:r>
            <a:r>
              <a:rPr sz="2800" b="1" dirty="0"/>
              <a:t>105 million drivers </a:t>
            </a:r>
            <a:r>
              <a:rPr sz="2800" dirty="0"/>
              <a:t>have driven while drowsy at least once in the past year</a:t>
            </a:r>
            <a:br>
              <a:rPr sz="2800" dirty="0"/>
            </a:br>
            <a:endParaRPr sz="2800" dirty="0"/>
          </a:p>
          <a:p>
            <a:pPr marL="457200" indent="-457200">
              <a:buClr>
                <a:srgbClr val="215D77"/>
              </a:buClr>
              <a:buSzPct val="100000"/>
              <a:buFont typeface="Arial"/>
              <a:buChar char="•"/>
              <a:defRPr sz="2800">
                <a:latin typeface="Tahoma"/>
                <a:ea typeface="Tahoma"/>
                <a:cs typeface="Tahoma"/>
                <a:sym typeface="Tahoma"/>
              </a:defRPr>
            </a:pPr>
            <a:r>
              <a:rPr sz="2800" dirty="0"/>
              <a:t>28% or </a:t>
            </a:r>
            <a:r>
              <a:rPr sz="2800" b="1" dirty="0"/>
              <a:t>54 million drivers </a:t>
            </a:r>
            <a:r>
              <a:rPr sz="2800" dirty="0"/>
              <a:t>do so at least once per month</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p:cNvSpPr>
          <p:nvPr>
            <p:ph type="title"/>
          </p:nvPr>
        </p:nvSpPr>
        <p:spPr>
          <a:prstGeom prst="rect">
            <a:avLst/>
          </a:prstGeom>
        </p:spPr>
        <p:txBody>
          <a:bodyPr>
            <a:normAutofit/>
          </a:bodyPr>
          <a:lstStyle>
            <a:lvl1pPr algn="l" defTabSz="411479">
              <a:defRPr sz="1440">
                <a:latin typeface="Tahoma"/>
                <a:ea typeface="Tahoma"/>
                <a:cs typeface="Tahoma"/>
                <a:sym typeface="Tahoma"/>
              </a:defRPr>
            </a:lvl1pPr>
          </a:lstStyle>
          <a:p>
            <a:r>
              <a:rPr sz="3600" dirty="0"/>
              <a:t>FATIGUE</a:t>
            </a:r>
          </a:p>
        </p:txBody>
      </p:sp>
      <p:sp>
        <p:nvSpPr>
          <p:cNvPr id="562" name="Shape 562"/>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64</a:t>
            </a:fld>
            <a:endParaRPr/>
          </a:p>
        </p:txBody>
      </p:sp>
      <p:sp>
        <p:nvSpPr>
          <p:cNvPr id="563" name="Shape 563"/>
          <p:cNvSpPr/>
          <p:nvPr/>
        </p:nvSpPr>
        <p:spPr>
          <a:xfrm>
            <a:off x="1981200" y="1720837"/>
            <a:ext cx="8229600" cy="409342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600">
                <a:latin typeface="Tahoma"/>
                <a:ea typeface="Tahoma"/>
                <a:cs typeface="Tahoma"/>
                <a:sym typeface="Tahoma"/>
              </a:defRPr>
            </a:pPr>
            <a:r>
              <a:rPr sz="2600"/>
              <a:t>A study from the AAA Foundation for Traffic Safety states that </a:t>
            </a:r>
            <a:r>
              <a:rPr sz="2600">
                <a:effectLst>
                  <a:outerShdw blurRad="38100" dist="38100" dir="2700000" rotWithShape="0">
                    <a:srgbClr val="000000">
                      <a:alpha val="43137"/>
                    </a:srgbClr>
                  </a:outerShdw>
                </a:effectLst>
              </a:rPr>
              <a:t>drivers who skimp on the seven hours of sleep experts recommend increase their risk of a crash exponentially</a:t>
            </a:r>
          </a:p>
          <a:p>
            <a:pPr algn="ctr">
              <a:defRPr sz="2600">
                <a:latin typeface="Tahoma"/>
                <a:ea typeface="Tahoma"/>
                <a:cs typeface="Tahoma"/>
                <a:sym typeface="Tahoma"/>
              </a:defRPr>
            </a:pPr>
            <a:endParaRPr sz="2600">
              <a:effectLst>
                <a:outerShdw blurRad="38100" dist="38100" dir="2700000" rotWithShape="0">
                  <a:srgbClr val="000000">
                    <a:alpha val="43137"/>
                  </a:srgbClr>
                </a:outerShdw>
              </a:effectLst>
            </a:endParaRPr>
          </a:p>
          <a:p>
            <a:pPr marL="457200" indent="-457200">
              <a:buSzPct val="100000"/>
              <a:buFont typeface="Arial"/>
              <a:buChar char="•"/>
              <a:defRPr sz="2600">
                <a:effectLst>
                  <a:outerShdw blurRad="38100" dist="38100" dir="2700000" rotWithShape="0">
                    <a:srgbClr val="000000">
                      <a:alpha val="43137"/>
                    </a:srgbClr>
                  </a:outerShdw>
                </a:effectLst>
                <a:latin typeface="Tahoma"/>
                <a:ea typeface="Tahoma"/>
                <a:cs typeface="Tahoma"/>
                <a:sym typeface="Tahoma"/>
              </a:defRPr>
            </a:pPr>
            <a:r>
              <a:rPr sz="2600"/>
              <a:t>Missing </a:t>
            </a:r>
            <a:r>
              <a:rPr sz="2600" u="sng"/>
              <a:t>one to two hours</a:t>
            </a:r>
            <a:r>
              <a:rPr sz="2600"/>
              <a:t> of sleep </a:t>
            </a:r>
            <a:r>
              <a:rPr sz="2600" b="1">
                <a:solidFill>
                  <a:srgbClr val="FF0000"/>
                </a:solidFill>
              </a:rPr>
              <a:t>doubles</a:t>
            </a:r>
            <a:r>
              <a:rPr sz="2600"/>
              <a:t> a driver’s crash risk</a:t>
            </a:r>
          </a:p>
          <a:p>
            <a:pPr marL="457200" indent="-457200">
              <a:buSzPct val="100000"/>
              <a:buFont typeface="Arial"/>
              <a:buChar char="•"/>
              <a:defRPr sz="2600">
                <a:latin typeface="Tahoma"/>
                <a:ea typeface="Tahoma"/>
                <a:cs typeface="Tahoma"/>
                <a:sym typeface="Tahoma"/>
              </a:defRPr>
            </a:pPr>
            <a:endParaRPr sz="2600"/>
          </a:p>
          <a:p>
            <a:pPr marL="457200" indent="-457200">
              <a:buSzPct val="100000"/>
              <a:buFont typeface="Arial"/>
              <a:buChar char="•"/>
              <a:defRPr sz="2600">
                <a:latin typeface="Tahoma"/>
                <a:ea typeface="Tahoma"/>
                <a:cs typeface="Tahoma"/>
                <a:sym typeface="Tahoma"/>
              </a:defRPr>
            </a:pPr>
            <a:r>
              <a:rPr sz="2600"/>
              <a:t>While </a:t>
            </a:r>
            <a:r>
              <a:rPr sz="2600">
                <a:effectLst>
                  <a:outerShdw blurRad="38100" dist="38100" dir="2700000" rotWithShape="0">
                    <a:srgbClr val="000000">
                      <a:alpha val="43137"/>
                    </a:srgbClr>
                  </a:outerShdw>
                </a:effectLst>
              </a:rPr>
              <a:t>foregoing </a:t>
            </a:r>
            <a:r>
              <a:rPr sz="2600" u="sng">
                <a:effectLst>
                  <a:outerShdw blurRad="38100" dist="38100" dir="2700000" rotWithShape="0">
                    <a:srgbClr val="000000">
                      <a:alpha val="43137"/>
                    </a:srgbClr>
                  </a:outerShdw>
                </a:effectLst>
              </a:rPr>
              <a:t>two or three hours</a:t>
            </a:r>
            <a:r>
              <a:rPr sz="2600">
                <a:effectLst>
                  <a:outerShdw blurRad="38100" dist="38100" dir="2700000" rotWithShape="0">
                    <a:srgbClr val="000000">
                      <a:alpha val="43137"/>
                    </a:srgbClr>
                  </a:outerShdw>
                </a:effectLst>
              </a:rPr>
              <a:t> increases the risk of a crash by </a:t>
            </a:r>
            <a:r>
              <a:rPr sz="2600" b="1">
                <a:solidFill>
                  <a:srgbClr val="FF0000"/>
                </a:solidFill>
                <a:effectLst>
                  <a:outerShdw blurRad="38100" dist="38100" dir="2700000" rotWithShape="0">
                    <a:srgbClr val="000000">
                      <a:alpha val="43137"/>
                    </a:srgbClr>
                  </a:outerShdw>
                </a:effectLst>
              </a:rPr>
              <a:t>400%</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65</a:t>
            </a:fld>
            <a:endParaRPr/>
          </a:p>
        </p:txBody>
      </p:sp>
      <p:pic>
        <p:nvPicPr>
          <p:cNvPr id="579" name="media5.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84277" y="1752600"/>
            <a:ext cx="8376920" cy="4846638"/>
          </a:xfrm>
          <a:prstGeom prst="rect">
            <a:avLst/>
          </a:prstGeom>
          <a:ln w="12700">
            <a:miter lim="400000"/>
          </a:ln>
        </p:spPr>
      </p:pic>
      <p:sp>
        <p:nvSpPr>
          <p:cNvPr id="5" name="Title 4">
            <a:extLst>
              <a:ext uri="{FF2B5EF4-FFF2-40B4-BE49-F238E27FC236}">
                <a16:creationId xmlns:a16="http://schemas.microsoft.com/office/drawing/2014/main" id="{E53BE619-A0FE-4050-ABE7-51B34020B8BC}"/>
              </a:ext>
            </a:extLst>
          </p:cNvPr>
          <p:cNvSpPr>
            <a:spLocks noGrp="1"/>
          </p:cNvSpPr>
          <p:nvPr>
            <p:ph type="title"/>
          </p:nvPr>
        </p:nvSpPr>
        <p:spPr>
          <a:xfrm>
            <a:off x="539417" y="203161"/>
            <a:ext cx="8376920" cy="738664"/>
          </a:xfrm>
        </p:spPr>
        <p:txBody>
          <a:bodyPr/>
          <a:lstStyle/>
          <a:p>
            <a:r>
              <a:rPr lang="en-US" dirty="0"/>
              <a:t>FATIGUE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50" fill="hold"/>
                                        <p:tgtEl>
                                          <p:spTgt spid="57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5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79"/>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p:cNvSpPr>
          <p:nvPr>
            <p:ph type="title"/>
          </p:nvPr>
        </p:nvSpPr>
        <p:spPr>
          <a:xfrm>
            <a:off x="5943600" y="118375"/>
            <a:ext cx="2590800" cy="491225"/>
          </a:xfrm>
          <a:prstGeom prst="rect">
            <a:avLst/>
          </a:prstGeom>
        </p:spPr>
        <p:txBody>
          <a:bodyPr>
            <a:normAutofit/>
          </a:bodyPr>
          <a:lstStyle>
            <a:lvl1pPr algn="l" defTabSz="411479">
              <a:defRPr sz="1440">
                <a:latin typeface="Tahoma"/>
                <a:ea typeface="Tahoma"/>
                <a:cs typeface="Tahoma"/>
                <a:sym typeface="Tahoma"/>
              </a:defRPr>
            </a:lvl1pPr>
          </a:lstStyle>
          <a:p>
            <a:r>
              <a:rPr sz="3200" dirty="0"/>
              <a:t>FATIGUE</a:t>
            </a:r>
          </a:p>
        </p:txBody>
      </p:sp>
      <p:sp>
        <p:nvSpPr>
          <p:cNvPr id="592" name="Shape 592"/>
          <p:cNvSpPr>
            <a:spLocks noGrp="1"/>
          </p:cNvSpPr>
          <p:nvPr>
            <p:ph type="sldNum" sz="quarter" idx="13"/>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66</a:t>
            </a:fld>
            <a:endParaRPr/>
          </a:p>
        </p:txBody>
      </p:sp>
      <p:sp>
        <p:nvSpPr>
          <p:cNvPr id="593" name="Shape 593"/>
          <p:cNvSpPr/>
          <p:nvPr/>
        </p:nvSpPr>
        <p:spPr>
          <a:xfrm>
            <a:off x="207746" y="423686"/>
            <a:ext cx="4191000" cy="49122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457200" algn="ctr">
              <a:lnSpc>
                <a:spcPct val="150000"/>
              </a:lnSpc>
              <a:defRPr sz="3200" b="1" spc="-90">
                <a:latin typeface="Tahoma"/>
                <a:ea typeface="Tahoma"/>
                <a:cs typeface="Tahoma"/>
                <a:sym typeface="Tahoma"/>
              </a:defRPr>
            </a:lvl1pPr>
          </a:lstStyle>
          <a:p>
            <a:r>
              <a:rPr lang="en-US" sz="2000" dirty="0"/>
              <a:t>2020 Drowsy Driving Statistics</a:t>
            </a:r>
            <a:endParaRPr sz="2000" dirty="0"/>
          </a:p>
        </p:txBody>
      </p:sp>
      <p:sp>
        <p:nvSpPr>
          <p:cNvPr id="594" name="Shape 594"/>
          <p:cNvSpPr/>
          <p:nvPr/>
        </p:nvSpPr>
        <p:spPr>
          <a:xfrm>
            <a:off x="1503146" y="1100825"/>
            <a:ext cx="4592854" cy="495520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endParaRPr lang="en-US" sz="1600" b="0" i="0" dirty="0">
              <a:solidFill>
                <a:srgbClr val="515260"/>
              </a:solidFill>
              <a:effectLst/>
              <a:latin typeface="CircularStd-Book"/>
            </a:endParaRPr>
          </a:p>
          <a:p>
            <a:pPr marL="285750" indent="-285750" algn="l">
              <a:buFontTx/>
              <a:buChar char="•"/>
            </a:pPr>
            <a:r>
              <a:rPr lang="en-US" b="0" i="0" dirty="0">
                <a:solidFill>
                  <a:srgbClr val="515260"/>
                </a:solidFill>
                <a:effectLst/>
                <a:latin typeface="CircularStd-Book"/>
              </a:rPr>
              <a:t>Most crashes happen between 12 am and 6 a.m., or in the late-afternoon hours. </a:t>
            </a:r>
            <a:r>
              <a:rPr lang="en-US" b="1" i="1" dirty="0">
                <a:solidFill>
                  <a:srgbClr val="515260"/>
                </a:solidFill>
                <a:effectLst/>
                <a:latin typeface="CircularStd-Book"/>
              </a:rPr>
              <a:t>(</a:t>
            </a:r>
            <a:r>
              <a:rPr lang="en-US" b="1" i="1" dirty="0">
                <a:solidFill>
                  <a:srgbClr val="0051BA"/>
                </a:solidFill>
                <a:effectLst/>
                <a:latin typeface="CircularStd-Book"/>
              </a:rPr>
              <a:t>NHTSA</a:t>
            </a:r>
            <a:r>
              <a:rPr lang="en-US" b="1" i="1" dirty="0">
                <a:solidFill>
                  <a:srgbClr val="515260"/>
                </a:solidFill>
                <a:effectLst/>
                <a:latin typeface="CircularStd-Book"/>
              </a:rPr>
              <a:t>)</a:t>
            </a:r>
          </a:p>
          <a:p>
            <a:pPr marL="285750" indent="-285750" algn="l">
              <a:buFontTx/>
              <a:buChar char="•"/>
            </a:pPr>
            <a:endParaRPr lang="en-US" b="0" i="0" dirty="0">
              <a:solidFill>
                <a:srgbClr val="515260"/>
              </a:solidFill>
              <a:effectLst/>
              <a:latin typeface="CircularStd-Book"/>
            </a:endParaRPr>
          </a:p>
          <a:p>
            <a:pPr marL="285750" indent="-285750" algn="l">
              <a:buFontTx/>
              <a:buChar char="•"/>
            </a:pPr>
            <a:r>
              <a:rPr lang="en-US" b="0" i="0" dirty="0">
                <a:solidFill>
                  <a:srgbClr val="515260"/>
                </a:solidFill>
                <a:effectLst/>
                <a:latin typeface="CircularStd-Book"/>
              </a:rPr>
              <a:t>1 in 25 drivers admit to falling asleep behind the wheel. </a:t>
            </a:r>
            <a:r>
              <a:rPr lang="en-US" b="1" i="1" dirty="0">
                <a:solidFill>
                  <a:srgbClr val="515260"/>
                </a:solidFill>
                <a:effectLst/>
                <a:latin typeface="CircularStd-Book"/>
              </a:rPr>
              <a:t>(</a:t>
            </a:r>
            <a:r>
              <a:rPr lang="en-US" b="1" i="1" u="none" strike="noStrike" dirty="0">
                <a:solidFill>
                  <a:srgbClr val="0157FF"/>
                </a:solidFill>
                <a:effectLst/>
                <a:latin typeface="CircularStd-Book"/>
                <a:hlinkClick r:id="rId3"/>
              </a:rPr>
              <a:t>CDC</a:t>
            </a:r>
            <a:r>
              <a:rPr lang="en-US" b="1" i="1" dirty="0">
                <a:solidFill>
                  <a:srgbClr val="515260"/>
                </a:solidFill>
                <a:effectLst/>
                <a:latin typeface="CircularStd-Book"/>
              </a:rPr>
              <a:t>)</a:t>
            </a:r>
          </a:p>
          <a:p>
            <a:pPr marL="285750" indent="-285750" algn="l">
              <a:buFontTx/>
              <a:buChar char="•"/>
            </a:pPr>
            <a:endParaRPr lang="en-US" b="0" i="0" dirty="0">
              <a:solidFill>
                <a:srgbClr val="515260"/>
              </a:solidFill>
              <a:effectLst/>
              <a:latin typeface="CircularStd-Book"/>
            </a:endParaRPr>
          </a:p>
          <a:p>
            <a:pPr marL="285750" indent="-285750" algn="l">
              <a:buFontTx/>
              <a:buChar char="•"/>
            </a:pPr>
            <a:r>
              <a:rPr lang="en-US" b="0" i="0" dirty="0">
                <a:solidFill>
                  <a:srgbClr val="515260"/>
                </a:solidFill>
                <a:effectLst/>
                <a:latin typeface="CircularStd-Book"/>
              </a:rPr>
              <a:t>Driving after more than 20 hours without sleep is equivalent of driving with a BAC of 0.08. </a:t>
            </a:r>
            <a:r>
              <a:rPr lang="en-US" b="1" i="1" dirty="0">
                <a:solidFill>
                  <a:srgbClr val="515260"/>
                </a:solidFill>
                <a:effectLst/>
                <a:latin typeface="CircularStd-Book"/>
              </a:rPr>
              <a:t>(</a:t>
            </a:r>
            <a:r>
              <a:rPr lang="en-US" b="1" i="1" u="none" strike="noStrike" dirty="0">
                <a:solidFill>
                  <a:srgbClr val="0157FF"/>
                </a:solidFill>
                <a:effectLst/>
                <a:latin typeface="CircularStd-Book"/>
                <a:hlinkClick r:id="rId4"/>
              </a:rPr>
              <a:t>NSC</a:t>
            </a:r>
            <a:r>
              <a:rPr lang="en-US" b="1" i="1" dirty="0">
                <a:solidFill>
                  <a:srgbClr val="515260"/>
                </a:solidFill>
                <a:effectLst/>
                <a:latin typeface="CircularStd-Book"/>
              </a:rPr>
              <a:t>)</a:t>
            </a:r>
          </a:p>
          <a:p>
            <a:pPr marL="285750" indent="-285750" algn="l">
              <a:buFontTx/>
              <a:buChar char="•"/>
            </a:pPr>
            <a:endParaRPr lang="en-US" b="0" i="0" dirty="0">
              <a:solidFill>
                <a:srgbClr val="515260"/>
              </a:solidFill>
              <a:effectLst/>
              <a:latin typeface="CircularStd-Book"/>
            </a:endParaRPr>
          </a:p>
          <a:p>
            <a:pPr marL="285750" indent="-285750" algn="l">
              <a:buFontTx/>
              <a:buChar char="•"/>
            </a:pPr>
            <a:r>
              <a:rPr lang="en-US" b="0" i="0" dirty="0">
                <a:solidFill>
                  <a:srgbClr val="515260"/>
                </a:solidFill>
                <a:effectLst/>
                <a:latin typeface="CircularStd-Book"/>
              </a:rPr>
              <a:t>Accounts annually for about 100,000 crashes, 71,000 injuries and 1,550 fatalities. </a:t>
            </a:r>
            <a:r>
              <a:rPr lang="en-US" b="1" i="1" dirty="0">
                <a:solidFill>
                  <a:srgbClr val="515260"/>
                </a:solidFill>
                <a:effectLst/>
                <a:latin typeface="CircularStd-Book"/>
              </a:rPr>
              <a:t>(</a:t>
            </a:r>
            <a:r>
              <a:rPr lang="en-US" b="1" i="1" u="none" strike="noStrike" dirty="0">
                <a:solidFill>
                  <a:srgbClr val="0157FF"/>
                </a:solidFill>
                <a:effectLst/>
                <a:latin typeface="CircularStd-Book"/>
                <a:hlinkClick r:id="rId5"/>
              </a:rPr>
              <a:t>AAA Foundation</a:t>
            </a:r>
            <a:r>
              <a:rPr lang="en-US" b="1" i="1" dirty="0">
                <a:solidFill>
                  <a:srgbClr val="515260"/>
                </a:solidFill>
                <a:effectLst/>
                <a:latin typeface="CircularStd-Book"/>
              </a:rPr>
              <a:t>)</a:t>
            </a:r>
          </a:p>
          <a:p>
            <a:pPr marL="285750" indent="-285750" algn="l">
              <a:buFontTx/>
              <a:buChar char="•"/>
            </a:pPr>
            <a:endParaRPr lang="en-US" b="0" i="0" dirty="0">
              <a:solidFill>
                <a:srgbClr val="515260"/>
              </a:solidFill>
              <a:effectLst/>
              <a:latin typeface="CircularStd-Book"/>
            </a:endParaRPr>
          </a:p>
          <a:p>
            <a:pPr marL="285750" indent="-285750">
              <a:buFontTx/>
              <a:buChar char="•"/>
            </a:pPr>
            <a:r>
              <a:rPr lang="en-US" b="0" i="0" dirty="0">
                <a:solidFill>
                  <a:srgbClr val="515260"/>
                </a:solidFill>
                <a:effectLst/>
                <a:latin typeface="CircularStd-Book"/>
              </a:rPr>
              <a:t>24 percent of drivers have admitted driving fatigued at least once in the past 30 days. </a:t>
            </a:r>
            <a:r>
              <a:rPr lang="en-US" b="1" i="1" dirty="0">
                <a:solidFill>
                  <a:srgbClr val="515260"/>
                </a:solidFill>
                <a:effectLst/>
                <a:latin typeface="CircularStd-Book"/>
              </a:rPr>
              <a:t>(</a:t>
            </a:r>
            <a:r>
              <a:rPr lang="en-US" b="1" i="1" u="none" strike="noStrike" dirty="0">
                <a:solidFill>
                  <a:srgbClr val="0157FF"/>
                </a:solidFill>
                <a:effectLst/>
                <a:latin typeface="CircularStd-Book"/>
                <a:hlinkClick r:id="rId5"/>
              </a:rPr>
              <a:t>AAA Foundation</a:t>
            </a:r>
            <a:r>
              <a:rPr lang="en-US" b="1" i="1" dirty="0">
                <a:solidFill>
                  <a:srgbClr val="515260"/>
                </a:solidFill>
                <a:effectLst/>
                <a:latin typeface="CircularStd-Book"/>
              </a:rPr>
              <a:t>)</a:t>
            </a:r>
            <a:endParaRPr dirty="0"/>
          </a:p>
        </p:txBody>
      </p:sp>
      <p:pic>
        <p:nvPicPr>
          <p:cNvPr id="2" name="Picture 1">
            <a:extLst>
              <a:ext uri="{FF2B5EF4-FFF2-40B4-BE49-F238E27FC236}">
                <a16:creationId xmlns:a16="http://schemas.microsoft.com/office/drawing/2014/main" id="{52B6A7C5-CAF0-7D1F-AC39-C14EF9371E1C}"/>
              </a:ext>
            </a:extLst>
          </p:cNvPr>
          <p:cNvPicPr>
            <a:picLocks noChangeAspect="1"/>
          </p:cNvPicPr>
          <p:nvPr/>
        </p:nvPicPr>
        <p:blipFill>
          <a:blip r:embed="rId6"/>
          <a:stretch>
            <a:fillRect/>
          </a:stretch>
        </p:blipFill>
        <p:spPr>
          <a:xfrm>
            <a:off x="8284946" y="1100825"/>
            <a:ext cx="3226225" cy="2772954"/>
          </a:xfrm>
          <a:prstGeom prst="rect">
            <a:avLst/>
          </a:prstGeom>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3600"/>
            <a:ext cx="6400800" cy="2769989"/>
          </a:xfrm>
        </p:spPr>
        <p:txBody>
          <a:bodyPr/>
          <a:lstStyle/>
          <a:p>
            <a:r>
              <a:rPr lang="en-US" dirty="0"/>
              <a:t>Thank You.</a:t>
            </a:r>
            <a:br>
              <a:rPr lang="en-US" dirty="0"/>
            </a:br>
            <a:br>
              <a:rPr lang="en-US" dirty="0"/>
            </a:br>
            <a:r>
              <a:rPr lang="en-US" dirty="0"/>
              <a:t>Questions?</a:t>
            </a:r>
          </a:p>
        </p:txBody>
      </p:sp>
    </p:spTree>
    <p:extLst>
      <p:ext uri="{BB962C8B-B14F-4D97-AF65-F5344CB8AC3E}">
        <p14:creationId xmlns:p14="http://schemas.microsoft.com/office/powerpoint/2010/main" val="1847255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DBAC-2621-44E3-B708-EA06DE5E5CCF}"/>
              </a:ext>
            </a:extLst>
          </p:cNvPr>
          <p:cNvSpPr>
            <a:spLocks noGrp="1"/>
          </p:cNvSpPr>
          <p:nvPr>
            <p:ph type="title"/>
          </p:nvPr>
        </p:nvSpPr>
        <p:spPr/>
        <p:txBody>
          <a:bodyPr/>
          <a:lstStyle/>
          <a:p>
            <a:r>
              <a:rPr lang="en-US" dirty="0"/>
              <a:t>Before You Start</a:t>
            </a:r>
          </a:p>
        </p:txBody>
      </p:sp>
      <p:sp>
        <p:nvSpPr>
          <p:cNvPr id="3" name="Text Placeholder 2">
            <a:extLst>
              <a:ext uri="{FF2B5EF4-FFF2-40B4-BE49-F238E27FC236}">
                <a16:creationId xmlns:a16="http://schemas.microsoft.com/office/drawing/2014/main" id="{0350EAA8-3FAD-4907-AE67-F43FA663AE8D}"/>
              </a:ext>
            </a:extLst>
          </p:cNvPr>
          <p:cNvSpPr>
            <a:spLocks noGrp="1"/>
          </p:cNvSpPr>
          <p:nvPr>
            <p:ph type="body" sz="quarter" idx="10"/>
          </p:nvPr>
        </p:nvSpPr>
        <p:spPr>
          <a:xfrm>
            <a:off x="609600" y="1729758"/>
            <a:ext cx="4778679" cy="1846659"/>
          </a:xfrm>
        </p:spPr>
        <p:txBody>
          <a:bodyPr/>
          <a:lstStyle/>
          <a:p>
            <a:pPr marL="457200" indent="-457200">
              <a:buAutoNum type="arabicPeriod"/>
            </a:pPr>
            <a:r>
              <a:rPr lang="en-US" dirty="0"/>
              <a:t>Who conducts the pre-trip at your agency?</a:t>
            </a:r>
          </a:p>
          <a:p>
            <a:pPr marL="457200" indent="-457200">
              <a:buAutoNum type="arabicPeriod"/>
            </a:pPr>
            <a:r>
              <a:rPr lang="en-US" dirty="0"/>
              <a:t>List items that should be checked during a pre-trip?</a:t>
            </a:r>
          </a:p>
          <a:p>
            <a:endParaRPr lang="en-US" dirty="0"/>
          </a:p>
        </p:txBody>
      </p:sp>
      <p:pic>
        <p:nvPicPr>
          <p:cNvPr id="8" name="Content Placeholder 7">
            <a:extLst>
              <a:ext uri="{FF2B5EF4-FFF2-40B4-BE49-F238E27FC236}">
                <a16:creationId xmlns:a16="http://schemas.microsoft.com/office/drawing/2014/main" id="{A469C99C-2883-4C4E-9515-23FA4ED36445}"/>
              </a:ext>
            </a:extLst>
          </p:cNvPr>
          <p:cNvPicPr>
            <a:picLocks noGrp="1" noChangeAspect="1"/>
          </p:cNvPicPr>
          <p:nvPr>
            <p:ph sz="quarter" idx="11"/>
          </p:nvPr>
        </p:nvPicPr>
        <p:blipFill>
          <a:blip r:embed="rId3"/>
          <a:stretch>
            <a:fillRect/>
          </a:stretch>
        </p:blipFill>
        <p:spPr>
          <a:xfrm>
            <a:off x="6107723" y="586758"/>
            <a:ext cx="5386191" cy="2286000"/>
          </a:xfrm>
          <a:prstGeom prst="rect">
            <a:avLst/>
          </a:prstGeom>
        </p:spPr>
      </p:pic>
      <p:sp>
        <p:nvSpPr>
          <p:cNvPr id="5" name="Text Placeholder 4">
            <a:extLst>
              <a:ext uri="{FF2B5EF4-FFF2-40B4-BE49-F238E27FC236}">
                <a16:creationId xmlns:a16="http://schemas.microsoft.com/office/drawing/2014/main" id="{A2AE7EC7-86D3-449D-BECF-3461215853F0}"/>
              </a:ext>
            </a:extLst>
          </p:cNvPr>
          <p:cNvSpPr>
            <a:spLocks noGrp="1"/>
          </p:cNvSpPr>
          <p:nvPr>
            <p:ph type="body" sz="quarter" idx="12"/>
          </p:nvPr>
        </p:nvSpPr>
        <p:spPr>
          <a:xfrm>
            <a:off x="609600" y="203161"/>
            <a:ext cx="1295400" cy="276999"/>
          </a:xfrm>
        </p:spPr>
        <p:txBody>
          <a:bodyPr/>
          <a:lstStyle/>
          <a:p>
            <a:r>
              <a:rPr lang="en-US" dirty="0"/>
              <a:t>Session One</a:t>
            </a:r>
          </a:p>
        </p:txBody>
      </p:sp>
      <p:sp>
        <p:nvSpPr>
          <p:cNvPr id="6" name="TextBox 5">
            <a:extLst>
              <a:ext uri="{FF2B5EF4-FFF2-40B4-BE49-F238E27FC236}">
                <a16:creationId xmlns:a16="http://schemas.microsoft.com/office/drawing/2014/main" id="{49E71891-46EC-4581-9193-FD228DEDE560}"/>
              </a:ext>
            </a:extLst>
          </p:cNvPr>
          <p:cNvSpPr txBox="1"/>
          <p:nvPr/>
        </p:nvSpPr>
        <p:spPr>
          <a:xfrm>
            <a:off x="228600" y="3543119"/>
            <a:ext cx="4419600" cy="2339102"/>
          </a:xfrm>
          <a:prstGeom prst="rect">
            <a:avLst/>
          </a:prstGeom>
          <a:noFill/>
        </p:spPr>
        <p:txBody>
          <a:bodyPr wrap="square" rtlCol="0">
            <a:spAutoFit/>
          </a:bodyPr>
          <a:lstStyle/>
          <a:p>
            <a:pPr lvl="1"/>
            <a:r>
              <a:rPr lang="en-US" sz="1600" b="1" dirty="0">
                <a:latin typeface="Gotham Book"/>
              </a:rPr>
              <a:t>Outside the Van</a:t>
            </a:r>
          </a:p>
          <a:p>
            <a:pPr marL="742950" lvl="1" indent="-285750">
              <a:buFont typeface="Arial" panose="020B0604020202020204" pitchFamily="34" charset="0"/>
              <a:buChar char="•"/>
            </a:pPr>
            <a:r>
              <a:rPr lang="en-US" sz="1600" dirty="0">
                <a:latin typeface="Gotham Book"/>
              </a:rPr>
              <a:t>Looking underneath</a:t>
            </a:r>
          </a:p>
          <a:p>
            <a:pPr marL="742950" lvl="1" indent="-285750">
              <a:buFont typeface="Arial" panose="020B0604020202020204" pitchFamily="34" charset="0"/>
              <a:buChar char="•"/>
            </a:pPr>
            <a:r>
              <a:rPr lang="en-US" sz="1600" dirty="0">
                <a:latin typeface="Gotham Book"/>
              </a:rPr>
              <a:t>Overall condition</a:t>
            </a:r>
          </a:p>
          <a:p>
            <a:pPr marL="742950" lvl="1" indent="-285750">
              <a:buFont typeface="Arial" panose="020B0604020202020204" pitchFamily="34" charset="0"/>
              <a:buChar char="•"/>
            </a:pPr>
            <a:r>
              <a:rPr lang="en-US" sz="1600" dirty="0">
                <a:latin typeface="Gotham Book"/>
              </a:rPr>
              <a:t>Lights</a:t>
            </a:r>
          </a:p>
          <a:p>
            <a:pPr marL="742950" lvl="1" indent="-285750">
              <a:buFont typeface="Arial" panose="020B0604020202020204" pitchFamily="34" charset="0"/>
              <a:buChar char="•"/>
            </a:pPr>
            <a:r>
              <a:rPr lang="en-US" sz="1600" dirty="0">
                <a:latin typeface="Gotham Book"/>
              </a:rPr>
              <a:t>Directional Signals</a:t>
            </a:r>
          </a:p>
          <a:p>
            <a:pPr marL="742950" lvl="1" indent="-285750">
              <a:buFont typeface="Arial" panose="020B0604020202020204" pitchFamily="34" charset="0"/>
              <a:buChar char="•"/>
            </a:pPr>
            <a:r>
              <a:rPr lang="en-US" sz="1600" dirty="0">
                <a:latin typeface="Gotham Book"/>
              </a:rPr>
              <a:t>Windows and doors</a:t>
            </a:r>
          </a:p>
          <a:p>
            <a:pPr marL="742950" lvl="1" indent="-285750">
              <a:buFont typeface="Arial" panose="020B0604020202020204" pitchFamily="34" charset="0"/>
              <a:buChar char="•"/>
            </a:pPr>
            <a:r>
              <a:rPr lang="en-US" sz="1600" dirty="0">
                <a:latin typeface="Gotham Book"/>
              </a:rPr>
              <a:t>Windshield Wipers</a:t>
            </a:r>
          </a:p>
          <a:p>
            <a:pPr marL="742950" lvl="1" indent="-285750">
              <a:buFont typeface="Arial" panose="020B0604020202020204" pitchFamily="34" charset="0"/>
              <a:buChar char="•"/>
            </a:pPr>
            <a:r>
              <a:rPr lang="en-US" sz="1600" dirty="0">
                <a:latin typeface="Gotham Book"/>
              </a:rPr>
              <a:t>Cycle Lift</a:t>
            </a:r>
          </a:p>
          <a:p>
            <a:pPr lvl="1"/>
            <a:endParaRPr lang="en-US" dirty="0"/>
          </a:p>
        </p:txBody>
      </p:sp>
      <p:sp>
        <p:nvSpPr>
          <p:cNvPr id="7" name="TextBox 6">
            <a:extLst>
              <a:ext uri="{FF2B5EF4-FFF2-40B4-BE49-F238E27FC236}">
                <a16:creationId xmlns:a16="http://schemas.microsoft.com/office/drawing/2014/main" id="{942373E2-8798-4130-AF4E-587EE6354C17}"/>
              </a:ext>
            </a:extLst>
          </p:cNvPr>
          <p:cNvSpPr txBox="1"/>
          <p:nvPr/>
        </p:nvSpPr>
        <p:spPr>
          <a:xfrm>
            <a:off x="2590801" y="3538627"/>
            <a:ext cx="3124200" cy="2800767"/>
          </a:xfrm>
          <a:prstGeom prst="rect">
            <a:avLst/>
          </a:prstGeom>
          <a:noFill/>
        </p:spPr>
        <p:txBody>
          <a:bodyPr wrap="square" rtlCol="0">
            <a:spAutoFit/>
          </a:bodyPr>
          <a:lstStyle/>
          <a:p>
            <a:pPr lvl="1"/>
            <a:r>
              <a:rPr lang="en-US" sz="1600" b="1" dirty="0">
                <a:latin typeface="Gotham Book"/>
              </a:rPr>
              <a:t>Inside the Van</a:t>
            </a:r>
          </a:p>
          <a:p>
            <a:pPr marL="742950" lvl="1" indent="-285750">
              <a:buFont typeface="Arial" panose="020B0604020202020204" pitchFamily="34" charset="0"/>
              <a:buChar char="•"/>
            </a:pPr>
            <a:r>
              <a:rPr lang="en-US" sz="1600" dirty="0">
                <a:latin typeface="Gotham Book"/>
              </a:rPr>
              <a:t>Secure loose items</a:t>
            </a:r>
          </a:p>
          <a:p>
            <a:pPr marL="742950" lvl="1" indent="-285750">
              <a:buFont typeface="Arial" panose="020B0604020202020204" pitchFamily="34" charset="0"/>
              <a:buChar char="•"/>
            </a:pPr>
            <a:r>
              <a:rPr lang="en-US" sz="1600" dirty="0">
                <a:latin typeface="Gotham Book"/>
              </a:rPr>
              <a:t>Check the dash indicators</a:t>
            </a:r>
          </a:p>
          <a:p>
            <a:pPr marL="742950" lvl="1" indent="-285750">
              <a:buFont typeface="Arial" panose="020B0604020202020204" pitchFamily="34" charset="0"/>
              <a:buChar char="•"/>
            </a:pPr>
            <a:r>
              <a:rPr lang="en-US" sz="1600" dirty="0">
                <a:latin typeface="Gotham Book"/>
              </a:rPr>
              <a:t>Check the Horn</a:t>
            </a:r>
          </a:p>
          <a:p>
            <a:pPr marL="742950" lvl="1" indent="-285750">
              <a:buFont typeface="Arial" panose="020B0604020202020204" pitchFamily="34" charset="0"/>
              <a:buChar char="•"/>
            </a:pPr>
            <a:r>
              <a:rPr lang="en-US" sz="1600" dirty="0">
                <a:latin typeface="Gotham Book"/>
              </a:rPr>
              <a:t>Check the fuel level</a:t>
            </a:r>
          </a:p>
          <a:p>
            <a:pPr marL="742950" lvl="1" indent="-285750">
              <a:buFont typeface="Arial" panose="020B0604020202020204" pitchFamily="34" charset="0"/>
              <a:buChar char="•"/>
            </a:pPr>
            <a:r>
              <a:rPr lang="en-US" sz="1600" dirty="0">
                <a:latin typeface="Gotham Book"/>
              </a:rPr>
              <a:t>Passenger area is clean</a:t>
            </a:r>
          </a:p>
          <a:p>
            <a:pPr marL="742950" lvl="1" indent="-285750">
              <a:buFont typeface="Arial" panose="020B0604020202020204" pitchFamily="34" charset="0"/>
              <a:buChar char="•"/>
            </a:pPr>
            <a:r>
              <a:rPr lang="en-US" sz="1600" dirty="0">
                <a:latin typeface="Gotham Book"/>
              </a:rPr>
              <a:t>Back up camera</a:t>
            </a:r>
          </a:p>
          <a:p>
            <a:pPr marL="742950" lvl="1" indent="-285750">
              <a:buFont typeface="Arial" panose="020B0604020202020204" pitchFamily="34" charset="0"/>
              <a:buChar char="•"/>
            </a:pPr>
            <a:r>
              <a:rPr lang="en-US" sz="1600" dirty="0">
                <a:latin typeface="Gotham Book"/>
              </a:rPr>
              <a:t>Seat adjustment</a:t>
            </a:r>
          </a:p>
          <a:p>
            <a:pPr marL="742950" lvl="1" indent="-285750">
              <a:buFont typeface="Arial" panose="020B0604020202020204" pitchFamily="34" charset="0"/>
              <a:buChar char="•"/>
            </a:pPr>
            <a:r>
              <a:rPr lang="en-US" sz="1600" dirty="0">
                <a:latin typeface="Gotham Book"/>
              </a:rPr>
              <a:t>Mirror adjustment</a:t>
            </a:r>
          </a:p>
          <a:p>
            <a:pPr marL="742950" lvl="1" indent="-285750">
              <a:buFont typeface="Arial" panose="020B0604020202020204" pitchFamily="34" charset="0"/>
              <a:buChar char="•"/>
            </a:pPr>
            <a:r>
              <a:rPr lang="en-US" sz="1600" dirty="0">
                <a:latin typeface="Gotham Book"/>
              </a:rPr>
              <a:t>Safety Belts</a:t>
            </a:r>
          </a:p>
          <a:p>
            <a:pPr marL="742950" lvl="1" indent="-285750">
              <a:buFont typeface="Arial" panose="020B0604020202020204" pitchFamily="34" charset="0"/>
              <a:buChar char="•"/>
            </a:pPr>
            <a:r>
              <a:rPr lang="en-US" sz="1600" dirty="0">
                <a:latin typeface="Gotham Book"/>
              </a:rPr>
              <a:t>Wheelchair securement</a:t>
            </a:r>
            <a:endParaRPr lang="en-US" dirty="0">
              <a:latin typeface="Gotham Book"/>
            </a:endParaRPr>
          </a:p>
        </p:txBody>
      </p:sp>
      <p:sp>
        <p:nvSpPr>
          <p:cNvPr id="9" name="TextBox 8">
            <a:extLst>
              <a:ext uri="{FF2B5EF4-FFF2-40B4-BE49-F238E27FC236}">
                <a16:creationId xmlns:a16="http://schemas.microsoft.com/office/drawing/2014/main" id="{BF48B42F-FD3F-406E-9E16-400C716FC765}"/>
              </a:ext>
            </a:extLst>
          </p:cNvPr>
          <p:cNvSpPr txBox="1"/>
          <p:nvPr/>
        </p:nvSpPr>
        <p:spPr>
          <a:xfrm>
            <a:off x="5867400" y="3538627"/>
            <a:ext cx="5017476" cy="1815882"/>
          </a:xfrm>
          <a:prstGeom prst="rect">
            <a:avLst/>
          </a:prstGeom>
          <a:noFill/>
        </p:spPr>
        <p:txBody>
          <a:bodyPr wrap="square" rtlCol="0">
            <a:spAutoFit/>
          </a:bodyPr>
          <a:lstStyle/>
          <a:p>
            <a:r>
              <a:rPr lang="en-US" sz="1600" b="1" dirty="0">
                <a:latin typeface="Gotham Book"/>
              </a:rPr>
              <a:t>What else should you do before beginning a trip besides the pre-trip?</a:t>
            </a:r>
          </a:p>
          <a:p>
            <a:pPr marL="285750" indent="-285750">
              <a:buFont typeface="Arial" panose="020B0604020202020204" pitchFamily="34" charset="0"/>
              <a:buChar char="•"/>
            </a:pPr>
            <a:r>
              <a:rPr lang="en-US" sz="1600" dirty="0">
                <a:latin typeface="Gotham Book"/>
              </a:rPr>
              <a:t>Yourself – are you 100% ready</a:t>
            </a:r>
          </a:p>
          <a:p>
            <a:pPr marL="285750" indent="-285750">
              <a:buFont typeface="Arial" panose="020B0604020202020204" pitchFamily="34" charset="0"/>
              <a:buChar char="•"/>
            </a:pPr>
            <a:r>
              <a:rPr lang="en-US" sz="1600" dirty="0">
                <a:latin typeface="Gotham Book"/>
              </a:rPr>
              <a:t>Reduce Distractions</a:t>
            </a:r>
          </a:p>
          <a:p>
            <a:pPr marL="285750" indent="-285750">
              <a:buFont typeface="Arial" panose="020B0604020202020204" pitchFamily="34" charset="0"/>
              <a:buChar char="•"/>
            </a:pPr>
            <a:r>
              <a:rPr lang="en-US" sz="1600" dirty="0">
                <a:latin typeface="Gotham Book"/>
              </a:rPr>
              <a:t>Manifest and Routes</a:t>
            </a:r>
          </a:p>
          <a:p>
            <a:pPr marL="285750" indent="-285750">
              <a:buFont typeface="Arial" panose="020B0604020202020204" pitchFamily="34" charset="0"/>
              <a:buChar char="•"/>
            </a:pPr>
            <a:r>
              <a:rPr lang="en-US" sz="1600" dirty="0">
                <a:latin typeface="Gotham Book"/>
              </a:rPr>
              <a:t>Wear your Safety Belt</a:t>
            </a:r>
          </a:p>
          <a:p>
            <a:pPr marL="285750" indent="-285750">
              <a:buFont typeface="Arial" panose="020B0604020202020204" pitchFamily="34" charset="0"/>
              <a:buChar char="•"/>
            </a:pPr>
            <a:r>
              <a:rPr lang="en-US" sz="1600" dirty="0">
                <a:latin typeface="Gotham Book"/>
              </a:rPr>
              <a:t>Wear your Mask</a:t>
            </a:r>
          </a:p>
        </p:txBody>
      </p:sp>
    </p:spTree>
    <p:extLst>
      <p:ext uri="{BB962C8B-B14F-4D97-AF65-F5344CB8AC3E}">
        <p14:creationId xmlns:p14="http://schemas.microsoft.com/office/powerpoint/2010/main" val="27843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5F22-8168-4708-8065-CC8FA7DFB54C}"/>
              </a:ext>
            </a:extLst>
          </p:cNvPr>
          <p:cNvSpPr>
            <a:spLocks noGrp="1"/>
          </p:cNvSpPr>
          <p:nvPr>
            <p:ph type="title"/>
          </p:nvPr>
        </p:nvSpPr>
        <p:spPr/>
        <p:txBody>
          <a:bodyPr/>
          <a:lstStyle/>
          <a:p>
            <a:r>
              <a:rPr lang="en-US" dirty="0"/>
              <a:t>Before You Start</a:t>
            </a:r>
          </a:p>
        </p:txBody>
      </p:sp>
      <p:sp>
        <p:nvSpPr>
          <p:cNvPr id="3" name="Text Placeholder 2">
            <a:extLst>
              <a:ext uri="{FF2B5EF4-FFF2-40B4-BE49-F238E27FC236}">
                <a16:creationId xmlns:a16="http://schemas.microsoft.com/office/drawing/2014/main" id="{A795E722-BAA4-47AE-A40C-F71F0C17D2EE}"/>
              </a:ext>
            </a:extLst>
          </p:cNvPr>
          <p:cNvSpPr>
            <a:spLocks noGrp="1"/>
          </p:cNvSpPr>
          <p:nvPr>
            <p:ph type="body" idx="1"/>
          </p:nvPr>
        </p:nvSpPr>
        <p:spPr>
          <a:xfrm>
            <a:off x="609600" y="1720747"/>
            <a:ext cx="10820400" cy="738664"/>
          </a:xfrm>
        </p:spPr>
        <p:txBody>
          <a:bodyPr/>
          <a:lstStyle/>
          <a:p>
            <a:r>
              <a:rPr lang="en-US" b="1" dirty="0"/>
              <a:t>3. What is the recommended method for checking your van’s tire pressure and tread depth?   </a:t>
            </a:r>
          </a:p>
        </p:txBody>
      </p:sp>
      <p:sp>
        <p:nvSpPr>
          <p:cNvPr id="4" name="Text Placeholder 3">
            <a:extLst>
              <a:ext uri="{FF2B5EF4-FFF2-40B4-BE49-F238E27FC236}">
                <a16:creationId xmlns:a16="http://schemas.microsoft.com/office/drawing/2014/main" id="{3D4F92A9-47ED-4FFF-9C0C-C4882FCE9569}"/>
              </a:ext>
            </a:extLst>
          </p:cNvPr>
          <p:cNvSpPr>
            <a:spLocks noGrp="1"/>
          </p:cNvSpPr>
          <p:nvPr>
            <p:ph type="body" sz="quarter" idx="10"/>
          </p:nvPr>
        </p:nvSpPr>
        <p:spPr>
          <a:xfrm>
            <a:off x="609600" y="203161"/>
            <a:ext cx="1295400" cy="276999"/>
          </a:xfrm>
        </p:spPr>
        <p:txBody>
          <a:bodyPr/>
          <a:lstStyle/>
          <a:p>
            <a:r>
              <a:rPr lang="en-US" dirty="0"/>
              <a:t>Session One</a:t>
            </a:r>
          </a:p>
        </p:txBody>
      </p:sp>
      <p:sp>
        <p:nvSpPr>
          <p:cNvPr id="5" name="TextBox 4">
            <a:extLst>
              <a:ext uri="{FF2B5EF4-FFF2-40B4-BE49-F238E27FC236}">
                <a16:creationId xmlns:a16="http://schemas.microsoft.com/office/drawing/2014/main" id="{3A8FCF46-0086-4AD2-AB25-59CAC0D4A503}"/>
              </a:ext>
            </a:extLst>
          </p:cNvPr>
          <p:cNvSpPr txBox="1"/>
          <p:nvPr/>
        </p:nvSpPr>
        <p:spPr>
          <a:xfrm>
            <a:off x="4914900" y="3840765"/>
            <a:ext cx="2857500" cy="1200329"/>
          </a:xfrm>
          <a:prstGeom prst="rect">
            <a:avLst/>
          </a:prstGeom>
          <a:noFill/>
        </p:spPr>
        <p:txBody>
          <a:bodyPr wrap="square" rtlCol="0">
            <a:spAutoFit/>
          </a:bodyPr>
          <a:lstStyle/>
          <a:p>
            <a:r>
              <a:rPr lang="en-US" sz="2400" dirty="0">
                <a:latin typeface="Gotham Medium"/>
              </a:rPr>
              <a:t>Vehicle Owners manual or side of the door.</a:t>
            </a:r>
          </a:p>
        </p:txBody>
      </p:sp>
      <p:sp>
        <p:nvSpPr>
          <p:cNvPr id="7" name="TextBox 6">
            <a:extLst>
              <a:ext uri="{FF2B5EF4-FFF2-40B4-BE49-F238E27FC236}">
                <a16:creationId xmlns:a16="http://schemas.microsoft.com/office/drawing/2014/main" id="{D332878F-9975-42BC-AFA4-13BDA8B2C87C}"/>
              </a:ext>
            </a:extLst>
          </p:cNvPr>
          <p:cNvSpPr txBox="1"/>
          <p:nvPr/>
        </p:nvSpPr>
        <p:spPr>
          <a:xfrm>
            <a:off x="1561567" y="3775324"/>
            <a:ext cx="3045069" cy="1200329"/>
          </a:xfrm>
          <a:prstGeom prst="rect">
            <a:avLst/>
          </a:prstGeom>
          <a:noFill/>
        </p:spPr>
        <p:txBody>
          <a:bodyPr wrap="square" rtlCol="0">
            <a:spAutoFit/>
          </a:bodyPr>
          <a:lstStyle/>
          <a:p>
            <a:r>
              <a:rPr lang="en-US" sz="2400" b="1" dirty="0">
                <a:latin typeface="Gotham Medium"/>
              </a:rPr>
              <a:t>Where to find the recommendations for proper tire pressure?  </a:t>
            </a:r>
            <a:endParaRPr lang="en-US" sz="2400" b="1" dirty="0"/>
          </a:p>
        </p:txBody>
      </p:sp>
      <p:sp>
        <p:nvSpPr>
          <p:cNvPr id="8" name="TextBox 7">
            <a:extLst>
              <a:ext uri="{FF2B5EF4-FFF2-40B4-BE49-F238E27FC236}">
                <a16:creationId xmlns:a16="http://schemas.microsoft.com/office/drawing/2014/main" id="{E71ED811-1A3D-41CC-94BE-C02C0BB6FEBC}"/>
              </a:ext>
            </a:extLst>
          </p:cNvPr>
          <p:cNvSpPr txBox="1"/>
          <p:nvPr/>
        </p:nvSpPr>
        <p:spPr>
          <a:xfrm>
            <a:off x="4914900" y="3011154"/>
            <a:ext cx="2362200" cy="461665"/>
          </a:xfrm>
          <a:prstGeom prst="rect">
            <a:avLst/>
          </a:prstGeom>
          <a:noFill/>
        </p:spPr>
        <p:txBody>
          <a:bodyPr wrap="square" rtlCol="0">
            <a:spAutoFit/>
          </a:bodyPr>
          <a:lstStyle/>
          <a:p>
            <a:r>
              <a:rPr lang="en-US" sz="2400" dirty="0">
                <a:latin typeface="Gotham Medium"/>
              </a:rPr>
              <a:t>4/32 of an inch.</a:t>
            </a:r>
          </a:p>
        </p:txBody>
      </p:sp>
      <p:sp>
        <p:nvSpPr>
          <p:cNvPr id="9" name="TextBox 8">
            <a:extLst>
              <a:ext uri="{FF2B5EF4-FFF2-40B4-BE49-F238E27FC236}">
                <a16:creationId xmlns:a16="http://schemas.microsoft.com/office/drawing/2014/main" id="{479F952A-8301-4029-A504-1814801325BA}"/>
              </a:ext>
            </a:extLst>
          </p:cNvPr>
          <p:cNvSpPr txBox="1"/>
          <p:nvPr/>
        </p:nvSpPr>
        <p:spPr>
          <a:xfrm>
            <a:off x="1603131" y="2986469"/>
            <a:ext cx="3048000" cy="461665"/>
          </a:xfrm>
          <a:prstGeom prst="rect">
            <a:avLst/>
          </a:prstGeom>
          <a:noFill/>
        </p:spPr>
        <p:txBody>
          <a:bodyPr wrap="square" rtlCol="0">
            <a:spAutoFit/>
          </a:bodyPr>
          <a:lstStyle/>
          <a:p>
            <a:r>
              <a:rPr lang="en-US" sz="2400" b="1" dirty="0">
                <a:latin typeface="Gotham Medium"/>
              </a:rPr>
              <a:t>Proper Tread Depth? </a:t>
            </a:r>
            <a:endParaRPr lang="en-US" sz="2400" b="1" dirty="0"/>
          </a:p>
        </p:txBody>
      </p:sp>
      <p:sp>
        <p:nvSpPr>
          <p:cNvPr id="10" name="TextBox 9">
            <a:extLst>
              <a:ext uri="{FF2B5EF4-FFF2-40B4-BE49-F238E27FC236}">
                <a16:creationId xmlns:a16="http://schemas.microsoft.com/office/drawing/2014/main" id="{2E08D51B-0FC0-415F-B046-4B2E72D6AE96}"/>
              </a:ext>
            </a:extLst>
          </p:cNvPr>
          <p:cNvSpPr txBox="1"/>
          <p:nvPr/>
        </p:nvSpPr>
        <p:spPr>
          <a:xfrm>
            <a:off x="3009900" y="2063440"/>
            <a:ext cx="5715000" cy="461665"/>
          </a:xfrm>
          <a:prstGeom prst="rect">
            <a:avLst/>
          </a:prstGeom>
          <a:noFill/>
        </p:spPr>
        <p:txBody>
          <a:bodyPr wrap="square" rtlCol="0">
            <a:spAutoFit/>
          </a:bodyPr>
          <a:lstStyle/>
          <a:p>
            <a:r>
              <a:rPr lang="en-US" sz="2400" dirty="0">
                <a:latin typeface="Gotham Medium"/>
              </a:rPr>
              <a:t>Tread depth gauge and Tire Pressure Gauge.</a:t>
            </a:r>
          </a:p>
        </p:txBody>
      </p:sp>
      <p:pic>
        <p:nvPicPr>
          <p:cNvPr id="11" name="Picture 10">
            <a:extLst>
              <a:ext uri="{FF2B5EF4-FFF2-40B4-BE49-F238E27FC236}">
                <a16:creationId xmlns:a16="http://schemas.microsoft.com/office/drawing/2014/main" id="{F37EDA0F-DE3D-48A4-A80B-4AA19735CD69}"/>
              </a:ext>
            </a:extLst>
          </p:cNvPr>
          <p:cNvPicPr>
            <a:picLocks noChangeAspect="1"/>
          </p:cNvPicPr>
          <p:nvPr/>
        </p:nvPicPr>
        <p:blipFill>
          <a:blip r:embed="rId3"/>
          <a:stretch>
            <a:fillRect/>
          </a:stretch>
        </p:blipFill>
        <p:spPr>
          <a:xfrm>
            <a:off x="7772400" y="2590800"/>
            <a:ext cx="3505200" cy="2568696"/>
          </a:xfrm>
          <a:prstGeom prst="rect">
            <a:avLst/>
          </a:prstGeom>
        </p:spPr>
      </p:pic>
      <p:sp>
        <p:nvSpPr>
          <p:cNvPr id="12" name="TextBox 11">
            <a:extLst>
              <a:ext uri="{FF2B5EF4-FFF2-40B4-BE49-F238E27FC236}">
                <a16:creationId xmlns:a16="http://schemas.microsoft.com/office/drawing/2014/main" id="{38A1E6A8-9A44-4300-9D1A-90E0F6482006}"/>
              </a:ext>
            </a:extLst>
          </p:cNvPr>
          <p:cNvSpPr txBox="1"/>
          <p:nvPr/>
        </p:nvSpPr>
        <p:spPr>
          <a:xfrm>
            <a:off x="762000" y="5433724"/>
            <a:ext cx="7010400" cy="830997"/>
          </a:xfrm>
          <a:prstGeom prst="rect">
            <a:avLst/>
          </a:prstGeom>
          <a:noFill/>
        </p:spPr>
        <p:txBody>
          <a:bodyPr wrap="square" rtlCol="0">
            <a:spAutoFit/>
          </a:bodyPr>
          <a:lstStyle/>
          <a:p>
            <a:r>
              <a:rPr lang="en-US" sz="2400" b="1" dirty="0">
                <a:latin typeface="Gotham Book"/>
              </a:rPr>
              <a:t>4. Where is the spare tire located on the van you normally drive?</a:t>
            </a:r>
          </a:p>
        </p:txBody>
      </p:sp>
    </p:spTree>
    <p:extLst>
      <p:ext uri="{BB962C8B-B14F-4D97-AF65-F5344CB8AC3E}">
        <p14:creationId xmlns:p14="http://schemas.microsoft.com/office/powerpoint/2010/main" val="37143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F802-75BA-4FD4-996D-16D04EF7001E}"/>
              </a:ext>
            </a:extLst>
          </p:cNvPr>
          <p:cNvSpPr>
            <a:spLocks noGrp="1"/>
          </p:cNvSpPr>
          <p:nvPr>
            <p:ph type="title"/>
          </p:nvPr>
        </p:nvSpPr>
        <p:spPr/>
        <p:txBody>
          <a:bodyPr/>
          <a:lstStyle/>
          <a:p>
            <a:r>
              <a:rPr lang="en-US" dirty="0"/>
              <a:t>Before You Start</a:t>
            </a:r>
          </a:p>
        </p:txBody>
      </p:sp>
      <p:sp>
        <p:nvSpPr>
          <p:cNvPr id="3" name="Text Placeholder 2">
            <a:extLst>
              <a:ext uri="{FF2B5EF4-FFF2-40B4-BE49-F238E27FC236}">
                <a16:creationId xmlns:a16="http://schemas.microsoft.com/office/drawing/2014/main" id="{1141329C-3262-42EF-84E7-51D42A4DE71B}"/>
              </a:ext>
            </a:extLst>
          </p:cNvPr>
          <p:cNvSpPr>
            <a:spLocks noGrp="1"/>
          </p:cNvSpPr>
          <p:nvPr>
            <p:ph type="body" idx="1"/>
          </p:nvPr>
        </p:nvSpPr>
        <p:spPr>
          <a:xfrm>
            <a:off x="609600" y="1720746"/>
            <a:ext cx="10820400" cy="2585323"/>
          </a:xfrm>
        </p:spPr>
        <p:txBody>
          <a:bodyPr/>
          <a:lstStyle/>
          <a:p>
            <a:r>
              <a:rPr lang="en-US" b="1" dirty="0"/>
              <a:t>5. Properly adjusted mirrors will eliminate blind spots around your vehicle?</a:t>
            </a:r>
          </a:p>
          <a:p>
            <a:r>
              <a:rPr lang="en-US" dirty="0"/>
              <a:t>			False</a:t>
            </a:r>
          </a:p>
          <a:p>
            <a:r>
              <a:rPr lang="en-US" dirty="0"/>
              <a:t>	What techniques(s) can you use to further check blind spots?</a:t>
            </a:r>
          </a:p>
          <a:p>
            <a:r>
              <a:rPr lang="en-US" dirty="0"/>
              <a:t>	Does the structure of the vehicle you normally drive create blind spots?</a:t>
            </a:r>
          </a:p>
          <a:p>
            <a:endParaRPr lang="en-US" dirty="0"/>
          </a:p>
          <a:p>
            <a:r>
              <a:rPr lang="en-US" b="1" dirty="0"/>
              <a:t>6. List the differences between the van you drive and your personal vehicle and how you can compensate for those differences.</a:t>
            </a:r>
          </a:p>
        </p:txBody>
      </p:sp>
      <p:sp>
        <p:nvSpPr>
          <p:cNvPr id="4" name="Text Placeholder 3">
            <a:extLst>
              <a:ext uri="{FF2B5EF4-FFF2-40B4-BE49-F238E27FC236}">
                <a16:creationId xmlns:a16="http://schemas.microsoft.com/office/drawing/2014/main" id="{580C89B4-250F-4575-BBEF-800BBF3D9C2E}"/>
              </a:ext>
            </a:extLst>
          </p:cNvPr>
          <p:cNvSpPr>
            <a:spLocks noGrp="1"/>
          </p:cNvSpPr>
          <p:nvPr>
            <p:ph type="body" sz="quarter" idx="10"/>
          </p:nvPr>
        </p:nvSpPr>
        <p:spPr>
          <a:xfrm>
            <a:off x="609600" y="203161"/>
            <a:ext cx="1295400" cy="276999"/>
          </a:xfrm>
        </p:spPr>
        <p:txBody>
          <a:bodyPr/>
          <a:lstStyle/>
          <a:p>
            <a:r>
              <a:rPr lang="en-US" dirty="0"/>
              <a:t>Session One</a:t>
            </a:r>
          </a:p>
        </p:txBody>
      </p:sp>
      <p:sp>
        <p:nvSpPr>
          <p:cNvPr id="6" name="TextBox 5">
            <a:extLst>
              <a:ext uri="{FF2B5EF4-FFF2-40B4-BE49-F238E27FC236}">
                <a16:creationId xmlns:a16="http://schemas.microsoft.com/office/drawing/2014/main" id="{11CAD0E1-D775-4B49-8F6E-17F261A9B607}"/>
              </a:ext>
            </a:extLst>
          </p:cNvPr>
          <p:cNvSpPr txBox="1"/>
          <p:nvPr/>
        </p:nvSpPr>
        <p:spPr>
          <a:xfrm>
            <a:off x="1066800" y="4572000"/>
            <a:ext cx="3505200" cy="2031325"/>
          </a:xfrm>
          <a:prstGeom prst="rect">
            <a:avLst/>
          </a:prstGeom>
          <a:noFill/>
        </p:spPr>
        <p:txBody>
          <a:bodyPr wrap="square" rtlCol="0">
            <a:spAutoFit/>
          </a:bodyPr>
          <a:lstStyle/>
          <a:p>
            <a:r>
              <a:rPr lang="en-US" b="1" dirty="0"/>
              <a:t>Difference</a:t>
            </a:r>
          </a:p>
          <a:p>
            <a:pPr marL="285750" indent="-285750">
              <a:buFont typeface="Arial" panose="020B0604020202020204" pitchFamily="34" charset="0"/>
              <a:buChar char="•"/>
            </a:pPr>
            <a:r>
              <a:rPr lang="en-US" dirty="0"/>
              <a:t>Heavier</a:t>
            </a:r>
          </a:p>
          <a:p>
            <a:pPr marL="285750" indent="-285750">
              <a:buFont typeface="Arial" panose="020B0604020202020204" pitchFamily="34" charset="0"/>
              <a:buChar char="•"/>
            </a:pPr>
            <a:r>
              <a:rPr lang="en-US" dirty="0"/>
              <a:t>Longer wheelbase</a:t>
            </a:r>
          </a:p>
          <a:p>
            <a:pPr marL="285750" indent="-285750">
              <a:buFont typeface="Arial" panose="020B0604020202020204" pitchFamily="34" charset="0"/>
              <a:buChar char="•"/>
            </a:pPr>
            <a:r>
              <a:rPr lang="en-US" dirty="0"/>
              <a:t>Larger Size</a:t>
            </a:r>
          </a:p>
          <a:p>
            <a:pPr marL="285750" indent="-285750">
              <a:buFont typeface="Arial" panose="020B0604020202020204" pitchFamily="34" charset="0"/>
              <a:buChar char="•"/>
            </a:pPr>
            <a:r>
              <a:rPr lang="en-US" dirty="0"/>
              <a:t>Higher center of gravity</a:t>
            </a:r>
          </a:p>
          <a:p>
            <a:pPr marL="285750" indent="-285750">
              <a:buFont typeface="Arial" panose="020B0604020202020204" pitchFamily="34" charset="0"/>
              <a:buChar char="•"/>
            </a:pPr>
            <a:r>
              <a:rPr lang="en-US" dirty="0"/>
              <a:t>Larger Blind Spots</a:t>
            </a:r>
          </a:p>
          <a:p>
            <a:pPr marL="285750" indent="-285750">
              <a:buFont typeface="Arial" panose="020B0604020202020204" pitchFamily="34" charset="0"/>
              <a:buChar char="•"/>
            </a:pPr>
            <a:r>
              <a:rPr lang="en-US" dirty="0"/>
              <a:t>Other?</a:t>
            </a:r>
          </a:p>
        </p:txBody>
      </p:sp>
      <p:sp>
        <p:nvSpPr>
          <p:cNvPr id="7" name="TextBox 6">
            <a:extLst>
              <a:ext uri="{FF2B5EF4-FFF2-40B4-BE49-F238E27FC236}">
                <a16:creationId xmlns:a16="http://schemas.microsoft.com/office/drawing/2014/main" id="{D097992A-6C1A-42FD-846F-06D912E59BA0}"/>
              </a:ext>
            </a:extLst>
          </p:cNvPr>
          <p:cNvSpPr txBox="1"/>
          <p:nvPr/>
        </p:nvSpPr>
        <p:spPr>
          <a:xfrm>
            <a:off x="3886200" y="4572000"/>
            <a:ext cx="4953000" cy="2031325"/>
          </a:xfrm>
          <a:prstGeom prst="rect">
            <a:avLst/>
          </a:prstGeom>
          <a:noFill/>
        </p:spPr>
        <p:txBody>
          <a:bodyPr wrap="square" rtlCol="0">
            <a:spAutoFit/>
          </a:bodyPr>
          <a:lstStyle/>
          <a:p>
            <a:r>
              <a:rPr lang="en-US" b="1" dirty="0"/>
              <a:t>Compensation</a:t>
            </a:r>
          </a:p>
          <a:p>
            <a:pPr marL="285750" indent="-285750">
              <a:buFont typeface="Arial" panose="020B0604020202020204" pitchFamily="34" charset="0"/>
              <a:buChar char="•"/>
            </a:pPr>
            <a:r>
              <a:rPr lang="en-US" dirty="0"/>
              <a:t>Increase following distance</a:t>
            </a:r>
          </a:p>
          <a:p>
            <a:pPr marL="285750" indent="-285750">
              <a:buFont typeface="Arial" panose="020B0604020202020204" pitchFamily="34" charset="0"/>
              <a:buChar char="•"/>
            </a:pPr>
            <a:r>
              <a:rPr lang="en-US" dirty="0"/>
              <a:t>Turn with care – Greater turning radius</a:t>
            </a:r>
          </a:p>
          <a:p>
            <a:pPr marL="285750" indent="-285750">
              <a:buFont typeface="Arial" panose="020B0604020202020204" pitchFamily="34" charset="0"/>
              <a:buChar char="•"/>
            </a:pPr>
            <a:r>
              <a:rPr lang="en-US" dirty="0"/>
              <a:t>Scan sides/overhead.  Susceptible to crosswinds.</a:t>
            </a:r>
          </a:p>
          <a:p>
            <a:pPr marL="285750" indent="-285750">
              <a:buFont typeface="Arial" panose="020B0604020202020204" pitchFamily="34" charset="0"/>
              <a:buChar char="•"/>
            </a:pPr>
            <a:r>
              <a:rPr lang="en-US" dirty="0"/>
              <a:t>Reduce speeds when turning/corners</a:t>
            </a:r>
          </a:p>
          <a:p>
            <a:pPr marL="285750" indent="-285750">
              <a:buFont typeface="Arial" panose="020B0604020202020204" pitchFamily="34" charset="0"/>
              <a:buChar char="•"/>
            </a:pPr>
            <a:r>
              <a:rPr lang="en-US" dirty="0"/>
              <a:t>Be aware of blind spots.  Adjust mirrors.  Scan.</a:t>
            </a:r>
          </a:p>
        </p:txBody>
      </p:sp>
    </p:spTree>
    <p:extLst>
      <p:ext uri="{BB962C8B-B14F-4D97-AF65-F5344CB8AC3E}">
        <p14:creationId xmlns:p14="http://schemas.microsoft.com/office/powerpoint/2010/main" val="24531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TA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TAP Slides" id="{898F8A8F-61A2-1B4F-8D63-945F9A464AA3}" vid="{338B4FF5-9B73-ED4B-9F9D-FC9326BB2D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5377D40785C247BA225570FBD76B03" ma:contentTypeVersion="17" ma:contentTypeDescription="Create a new document." ma:contentTypeScope="" ma:versionID="d2309e268359f9f6ee659d1da01c9202">
  <xsd:schema xmlns:xsd="http://www.w3.org/2001/XMLSchema" xmlns:xs="http://www.w3.org/2001/XMLSchema" xmlns:p="http://schemas.microsoft.com/office/2006/metadata/properties" xmlns:ns2="44800424-5585-4857-844b-26784bb1c00c" xmlns:ns3="edf92846-ffbd-4cce-a7aa-150dc407b8cc" targetNamespace="http://schemas.microsoft.com/office/2006/metadata/properties" ma:root="true" ma:fieldsID="cc97f738e1edd57c70672b94cb9e397f" ns2:_="" ns3:_="">
    <xsd:import namespace="44800424-5585-4857-844b-26784bb1c00c"/>
    <xsd:import namespace="edf92846-ffbd-4cce-a7aa-150dc407b8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00424-5585-4857-844b-26784bb1c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f92846-ffbd-4cce-a7aa-150dc407b8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0a8c91-594a-4676-8ebe-7fec5856efd7}" ma:internalName="TaxCatchAll" ma:showField="CatchAllData" ma:web="edf92846-ffbd-4cce-a7aa-150dc407b8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f92846-ffbd-4cce-a7aa-150dc407b8cc" xsi:nil="true"/>
    <lcf76f155ced4ddcb4097134ff3c332f xmlns="44800424-5585-4857-844b-26784bb1c0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75EA8B-82B2-4639-B739-17376CC78788}"/>
</file>

<file path=customXml/itemProps2.xml><?xml version="1.0" encoding="utf-8"?>
<ds:datastoreItem xmlns:ds="http://schemas.openxmlformats.org/officeDocument/2006/customXml" ds:itemID="{E01C0C3B-F4BC-40FC-B0FF-48A2595E86E4}">
  <ds:schemaRefs>
    <ds:schemaRef ds:uri="http://schemas.microsoft.com/sharepoint/v3/contenttype/forms"/>
  </ds:schemaRefs>
</ds:datastoreItem>
</file>

<file path=customXml/itemProps3.xml><?xml version="1.0" encoding="utf-8"?>
<ds:datastoreItem xmlns:ds="http://schemas.openxmlformats.org/officeDocument/2006/customXml" ds:itemID="{96F2F78E-C0ED-48EB-AAE1-2B3BAD2EED13}">
  <ds:schemaRefs>
    <ds:schemaRef ds:uri="http://schemas.microsoft.com/office/2006/metadata/properties"/>
    <ds:schemaRef ds:uri="http://purl.org/dc/terms/"/>
    <ds:schemaRef ds:uri="http://purl.org/dc/elements/1.1/"/>
    <ds:schemaRef ds:uri="http://purl.org/dc/dcmitype/"/>
    <ds:schemaRef ds:uri="5a790cc8-7356-449e-a79a-7820d348e81a"/>
    <ds:schemaRef ds:uri="http://schemas.microsoft.com/office/2006/documentManagement/types"/>
    <ds:schemaRef ds:uri="http://schemas.microsoft.com/office/infopath/2007/PartnerControls"/>
    <ds:schemaRef ds:uri="http://schemas.openxmlformats.org/package/2006/metadata/core-properties"/>
    <ds:schemaRef ds:uri="9a14c9c3-329c-4e74-beca-2e92a4782fd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LTAP Slide</Template>
  <TotalTime>11273</TotalTime>
  <Words>5640</Words>
  <Application>Microsoft Office PowerPoint</Application>
  <PresentationFormat>Widescreen</PresentationFormat>
  <Paragraphs>618</Paragraphs>
  <Slides>67</Slides>
  <Notes>67</Notes>
  <HiddenSlides>0</HiddenSlides>
  <MMClips>8</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81" baseType="lpstr">
      <vt:lpstr>Arial</vt:lpstr>
      <vt:lpstr>Calibri</vt:lpstr>
      <vt:lpstr>CircularStd-Book</vt:lpstr>
      <vt:lpstr>Gotham Bold</vt:lpstr>
      <vt:lpstr>Gotham Book</vt:lpstr>
      <vt:lpstr>Gotham Book Italic</vt:lpstr>
      <vt:lpstr>Gotham Light Italic</vt:lpstr>
      <vt:lpstr>Gotham Medium</vt:lpstr>
      <vt:lpstr>Montserrat</vt:lpstr>
      <vt:lpstr>Montserrat-Light</vt:lpstr>
      <vt:lpstr>Open Sans</vt:lpstr>
      <vt:lpstr>Tahoma</vt:lpstr>
      <vt:lpstr>LTAP Slide</vt:lpstr>
      <vt:lpstr>Acrobat Document</vt:lpstr>
      <vt:lpstr>Resources  Coaching The Van Driver 4  Coaching Systems CTAA PASS  7.0 </vt:lpstr>
      <vt:lpstr>Coaching the Van Driver 4</vt:lpstr>
      <vt:lpstr>National Highway Traffic Safety Administration</vt:lpstr>
      <vt:lpstr>KDOT Quick Facts</vt:lpstr>
      <vt:lpstr>Centers For Disease Control</vt:lpstr>
      <vt:lpstr>Before You Start</vt:lpstr>
      <vt:lpstr>Before You Start</vt:lpstr>
      <vt:lpstr>Before You Start</vt:lpstr>
      <vt:lpstr>Before You Start</vt:lpstr>
      <vt:lpstr>Adjusting Mirrors and Backing</vt:lpstr>
      <vt:lpstr>Before You Start</vt:lpstr>
      <vt:lpstr>Before You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Driving Environments</vt:lpstr>
      <vt:lpstr>Driving Environments</vt:lpstr>
      <vt:lpstr>Driving Environments</vt:lpstr>
      <vt:lpstr>Driving Environments</vt:lpstr>
      <vt:lpstr>Driving Environments</vt:lpstr>
      <vt:lpstr>Driving Environments</vt:lpstr>
      <vt:lpstr>Driving Environments</vt:lpstr>
      <vt:lpstr>Driving Environments</vt:lpstr>
      <vt:lpstr>Driving Environments</vt:lpstr>
      <vt:lpstr>Special Considerations (Part One)</vt:lpstr>
      <vt:lpstr>Special Considerations (Part One)</vt:lpstr>
      <vt:lpstr>Special Considerations (Part One)</vt:lpstr>
      <vt:lpstr>Special Considerations (Part One)</vt:lpstr>
      <vt:lpstr>Special Considerations (Part One)</vt:lpstr>
      <vt:lpstr>Special Considerations (Part 2)</vt:lpstr>
      <vt:lpstr>Special Considerations (Part Two)</vt:lpstr>
      <vt:lpstr>Special Considerations (Part Two)</vt:lpstr>
      <vt:lpstr>Special Considerations (Part Two)</vt:lpstr>
      <vt:lpstr>Special Considerations (Part Two)</vt:lpstr>
      <vt:lpstr>Special Considerations (Part Two)</vt:lpstr>
      <vt:lpstr>Special Considerations (Part Two)</vt:lpstr>
      <vt:lpstr>Special Considerations (Part Two)</vt:lpstr>
      <vt:lpstr>Special Considerations (Part Two)</vt:lpstr>
      <vt:lpstr>Distracted Driving</vt:lpstr>
      <vt:lpstr>PowerPoint Presentation</vt:lpstr>
      <vt:lpstr>PowerPoint Presentation</vt:lpstr>
      <vt:lpstr>PowerPoint Presentation</vt:lpstr>
      <vt:lpstr>PowerPoint Presentation</vt:lpstr>
      <vt:lpstr>PowerPoint Presentation</vt:lpstr>
      <vt:lpstr>DISTRACTIONS</vt:lpstr>
      <vt:lpstr>DISTRACTIONS</vt:lpstr>
      <vt:lpstr>PowerPoint Presentation</vt:lpstr>
      <vt:lpstr>PowerPoint Presentation</vt:lpstr>
      <vt:lpstr>PowerPoint Presentation</vt:lpstr>
      <vt:lpstr>PowerPoint Presentation</vt:lpstr>
      <vt:lpstr>PowerPoint Presentation</vt:lpstr>
      <vt:lpstr>DRIVER FATIGUE</vt:lpstr>
      <vt:lpstr>FATIGUE</vt:lpstr>
      <vt:lpstr>FATIGUE</vt:lpstr>
      <vt:lpstr>FATIGUE</vt:lpstr>
      <vt:lpstr>FATIGUE</vt:lpstr>
      <vt:lpstr>FATIGUE</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Ellen Rice</dc:creator>
  <cp:lastModifiedBy>Lowder, Ann</cp:lastModifiedBy>
  <cp:revision>35</cp:revision>
  <cp:lastPrinted>2023-07-11T15:32:59Z</cp:lastPrinted>
  <dcterms:created xsi:type="dcterms:W3CDTF">2021-02-06T04:01:41Z</dcterms:created>
  <dcterms:modified xsi:type="dcterms:W3CDTF">2023-08-04T19:12:52Z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2020-04-14T00:00:00Z</vt:filetime>
  </property>
  <property fmtid="{D5CDD505-2E9C-101B-9397-08002B2CF9AE}" pid="3" name="Creator">
    <vt:lpwstr>Adobe InDesign 15.0 (Macintosh)</vt:lpwstr>
  </property>
  <property fmtid="{D5CDD505-2E9C-101B-9397-08002B2CF9AE}" pid="4" name="LastSaved">
    <vt:filetime>2020-04-14T00:00:00Z</vt:filetime>
  </property>
  <property fmtid="{D5CDD505-2E9C-101B-9397-08002B2CF9AE}" pid="5" name="ContentTypeId">
    <vt:lpwstr>0x010100C124CED8052376449B4C5AE5E0AA404E</vt:lpwstr>
  </property>
</Properties>
</file>